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7" r:id="rId2"/>
    <p:sldId id="258" r:id="rId3"/>
    <p:sldId id="262" r:id="rId4"/>
    <p:sldId id="263" r:id="rId5"/>
    <p:sldId id="274" r:id="rId6"/>
    <p:sldId id="282" r:id="rId7"/>
    <p:sldId id="261" r:id="rId8"/>
    <p:sldId id="264" r:id="rId9"/>
    <p:sldId id="270" r:id="rId10"/>
    <p:sldId id="260" r:id="rId11"/>
    <p:sldId id="265" r:id="rId12"/>
    <p:sldId id="281" r:id="rId13"/>
    <p:sldId id="269" r:id="rId14"/>
    <p:sldId id="278" r:id="rId15"/>
    <p:sldId id="279" r:id="rId16"/>
    <p:sldId id="267" r:id="rId17"/>
    <p:sldId id="271" r:id="rId18"/>
    <p:sldId id="266" r:id="rId19"/>
    <p:sldId id="280" r:id="rId20"/>
    <p:sldId id="272" r:id="rId21"/>
    <p:sldId id="268" r:id="rId22"/>
    <p:sldId id="283"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414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02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3323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693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07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2626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077542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375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558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67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99876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96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258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638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9945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3/10/2019</a:t>
            </a:fld>
            <a:endParaRPr lang="en-US" dirty="0"/>
          </a:p>
        </p:txBody>
      </p:sp>
    </p:spTree>
    <p:extLst>
      <p:ext uri="{BB962C8B-B14F-4D97-AF65-F5344CB8AC3E}">
        <p14:creationId xmlns:p14="http://schemas.microsoft.com/office/powerpoint/2010/main" val="229596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1543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riquestions.com" TargetMode="External"/><Relationship Id="rId2" Type="http://schemas.openxmlformats.org/officeDocument/2006/relationships/hyperlink" Target="https://arxiv.org/abs/1902.0743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F3EE2A-19AC-4E1B-B1D0-7F3BA11A74F7}"/>
              </a:ext>
            </a:extLst>
          </p:cNvPr>
          <p:cNvSpPr>
            <a:spLocks noGrp="1"/>
          </p:cNvSpPr>
          <p:nvPr>
            <p:ph type="subTitle" idx="1"/>
          </p:nvPr>
        </p:nvSpPr>
        <p:spPr>
          <a:xfrm>
            <a:off x="696286" y="4050833"/>
            <a:ext cx="8577717" cy="1096899"/>
          </a:xfrm>
        </p:spPr>
        <p:txBody>
          <a:bodyPr>
            <a:normAutofit lnSpcReduction="10000"/>
          </a:bodyPr>
          <a:lstStyle/>
          <a:p>
            <a:r>
              <a:rPr lang="en-US" dirty="0">
                <a:solidFill>
                  <a:schemeClr val="tx1"/>
                </a:solidFill>
              </a:rPr>
              <a:t>Paper By: Muhammad Usman, Siddique Latif, Muhammad </a:t>
            </a:r>
            <a:r>
              <a:rPr lang="en-US" dirty="0" err="1">
                <a:solidFill>
                  <a:schemeClr val="tx1"/>
                </a:solidFill>
              </a:rPr>
              <a:t>Asim</a:t>
            </a:r>
            <a:r>
              <a:rPr lang="en-US" dirty="0">
                <a:solidFill>
                  <a:schemeClr val="tx1"/>
                </a:solidFill>
              </a:rPr>
              <a:t>, and Junaid Qadir</a:t>
            </a:r>
          </a:p>
          <a:p>
            <a:endParaRPr lang="en-US" dirty="0">
              <a:solidFill>
                <a:schemeClr val="tx1"/>
              </a:solidFill>
            </a:endParaRPr>
          </a:p>
          <a:p>
            <a:r>
              <a:rPr lang="en-US" sz="1400" dirty="0">
                <a:solidFill>
                  <a:schemeClr val="tx1"/>
                </a:solidFill>
              </a:rPr>
              <a:t>Presented By: Craig Kenney</a:t>
            </a:r>
          </a:p>
        </p:txBody>
      </p:sp>
      <p:sp>
        <p:nvSpPr>
          <p:cNvPr id="2" name="Title 1">
            <a:extLst>
              <a:ext uri="{FF2B5EF4-FFF2-40B4-BE49-F238E27FC236}">
                <a16:creationId xmlns:a16="http://schemas.microsoft.com/office/drawing/2014/main" id="{3F57D027-FAC8-4D3C-B83B-C23A070D27FE}"/>
              </a:ext>
            </a:extLst>
          </p:cNvPr>
          <p:cNvSpPr>
            <a:spLocks noGrp="1"/>
          </p:cNvSpPr>
          <p:nvPr>
            <p:ph type="ctrTitle"/>
          </p:nvPr>
        </p:nvSpPr>
        <p:spPr>
          <a:xfrm>
            <a:off x="1507067" y="2404534"/>
            <a:ext cx="7766936" cy="1646302"/>
          </a:xfrm>
        </p:spPr>
        <p:txBody>
          <a:bodyPr>
            <a:normAutofit fontScale="90000"/>
          </a:bodyPr>
          <a:lstStyle/>
          <a:p>
            <a:r>
              <a:rPr lang="en-US" dirty="0"/>
              <a:t>Motion Corrected </a:t>
            </a:r>
            <a:r>
              <a:rPr lang="en-US" dirty="0" err="1"/>
              <a:t>Multishot</a:t>
            </a:r>
            <a:r>
              <a:rPr lang="en-US" dirty="0"/>
              <a:t> MRI Reconstruction Using Generative Networks with Sensitivity Encoding</a:t>
            </a:r>
          </a:p>
        </p:txBody>
      </p:sp>
    </p:spTree>
    <p:extLst>
      <p:ext uri="{BB962C8B-B14F-4D97-AF65-F5344CB8AC3E}">
        <p14:creationId xmlns:p14="http://schemas.microsoft.com/office/powerpoint/2010/main" val="85825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B6FB-F127-493D-9BFA-B8E7FB3FFB32}"/>
              </a:ext>
            </a:extLst>
          </p:cNvPr>
          <p:cNvSpPr>
            <a:spLocks noGrp="1"/>
          </p:cNvSpPr>
          <p:nvPr>
            <p:ph type="title"/>
          </p:nvPr>
        </p:nvSpPr>
        <p:spPr/>
        <p:txBody>
          <a:bodyPr/>
          <a:lstStyle/>
          <a:p>
            <a:r>
              <a:rPr lang="en-US" dirty="0"/>
              <a:t>Creating Corrupted Images</a:t>
            </a:r>
          </a:p>
        </p:txBody>
      </p:sp>
      <p:sp>
        <p:nvSpPr>
          <p:cNvPr id="3" name="Content Placeholder 2">
            <a:extLst>
              <a:ext uri="{FF2B5EF4-FFF2-40B4-BE49-F238E27FC236}">
                <a16:creationId xmlns:a16="http://schemas.microsoft.com/office/drawing/2014/main" id="{BFAAA114-CC2C-4F89-B3E7-044E738A9AEB}"/>
              </a:ext>
            </a:extLst>
          </p:cNvPr>
          <p:cNvSpPr>
            <a:spLocks noGrp="1"/>
          </p:cNvSpPr>
          <p:nvPr>
            <p:ph idx="1"/>
          </p:nvPr>
        </p:nvSpPr>
        <p:spPr>
          <a:xfrm>
            <a:off x="677334" y="5377342"/>
            <a:ext cx="8596668" cy="1224794"/>
          </a:xfrm>
        </p:spPr>
        <p:txBody>
          <a:bodyPr/>
          <a:lstStyle/>
          <a:p>
            <a:r>
              <a:rPr lang="en-US" dirty="0"/>
              <a:t>They create the corrupted images from clean images using the above process.</a:t>
            </a:r>
          </a:p>
          <a:p>
            <a:r>
              <a:rPr lang="en-US" dirty="0"/>
              <a:t>This example is creating corruption similar to forward motion, they use parts of the k-spaces of both rotated variants of the original.</a:t>
            </a:r>
          </a:p>
        </p:txBody>
      </p:sp>
      <p:pic>
        <p:nvPicPr>
          <p:cNvPr id="5" name="Picture 4">
            <a:extLst>
              <a:ext uri="{FF2B5EF4-FFF2-40B4-BE49-F238E27FC236}">
                <a16:creationId xmlns:a16="http://schemas.microsoft.com/office/drawing/2014/main" id="{778F496C-22E4-48BB-8FD9-3AC7E6BCAFB2}"/>
              </a:ext>
            </a:extLst>
          </p:cNvPr>
          <p:cNvPicPr>
            <a:picLocks noChangeAspect="1"/>
          </p:cNvPicPr>
          <p:nvPr/>
        </p:nvPicPr>
        <p:blipFill>
          <a:blip r:embed="rId2"/>
          <a:stretch>
            <a:fillRect/>
          </a:stretch>
        </p:blipFill>
        <p:spPr>
          <a:xfrm>
            <a:off x="922788" y="1270000"/>
            <a:ext cx="8351213" cy="3991658"/>
          </a:xfrm>
          <a:prstGeom prst="rect">
            <a:avLst/>
          </a:prstGeom>
        </p:spPr>
      </p:pic>
    </p:spTree>
    <p:extLst>
      <p:ext uri="{BB962C8B-B14F-4D97-AF65-F5344CB8AC3E}">
        <p14:creationId xmlns:p14="http://schemas.microsoft.com/office/powerpoint/2010/main" val="73462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8270-DE52-490E-BBC1-83D0DFE859D9}"/>
              </a:ext>
            </a:extLst>
          </p:cNvPr>
          <p:cNvSpPr>
            <a:spLocks noGrp="1"/>
          </p:cNvSpPr>
          <p:nvPr>
            <p:ph type="title"/>
          </p:nvPr>
        </p:nvSpPr>
        <p:spPr/>
        <p:txBody>
          <a:bodyPr/>
          <a:lstStyle/>
          <a:p>
            <a:r>
              <a:rPr lang="en-US" dirty="0"/>
              <a:t>Creating Corrupted Images</a:t>
            </a:r>
          </a:p>
        </p:txBody>
      </p:sp>
      <p:sp>
        <p:nvSpPr>
          <p:cNvPr id="3" name="Content Placeholder 2">
            <a:extLst>
              <a:ext uri="{FF2B5EF4-FFF2-40B4-BE49-F238E27FC236}">
                <a16:creationId xmlns:a16="http://schemas.microsoft.com/office/drawing/2014/main" id="{788475D5-D18C-4E5A-BFBB-29346A96E159}"/>
              </a:ext>
            </a:extLst>
          </p:cNvPr>
          <p:cNvSpPr>
            <a:spLocks noGrp="1"/>
          </p:cNvSpPr>
          <p:nvPr>
            <p:ph idx="1"/>
          </p:nvPr>
        </p:nvSpPr>
        <p:spPr>
          <a:xfrm>
            <a:off x="677334" y="3095539"/>
            <a:ext cx="8596668" cy="2945824"/>
          </a:xfrm>
        </p:spPr>
        <p:txBody>
          <a:bodyPr/>
          <a:lstStyle/>
          <a:p>
            <a:r>
              <a:rPr lang="en-US" dirty="0"/>
              <a:t>In this equation, x is the original unmodified image.</a:t>
            </a:r>
          </a:p>
          <a:p>
            <a:r>
              <a:rPr lang="en-US" dirty="0"/>
              <a:t>They then introduce a collection of </a:t>
            </a:r>
            <a:r>
              <a:rPr lang="en-US" dirty="0" err="1"/>
              <a:t>M</a:t>
            </a:r>
            <a:r>
              <a:rPr lang="en-US" baseline="-25000" dirty="0" err="1"/>
              <a:t>s</a:t>
            </a:r>
            <a:r>
              <a:rPr lang="en-US" dirty="0"/>
              <a:t> shots each with some motion added that they then convert into k-space (F), sample (A), and take a segment of each shot (u</a:t>
            </a:r>
            <a:r>
              <a:rPr lang="en-US" baseline="-25000" dirty="0"/>
              <a:t>s</a:t>
            </a:r>
            <a:r>
              <a:rPr lang="en-US" dirty="0"/>
              <a:t>).</a:t>
            </a:r>
          </a:p>
          <a:p>
            <a:r>
              <a:rPr lang="en-US" dirty="0"/>
              <a:t>All of these segments are then combined to create the new, corrupted k-space data, y.</a:t>
            </a:r>
          </a:p>
        </p:txBody>
      </p:sp>
      <p:pic>
        <p:nvPicPr>
          <p:cNvPr id="5" name="Picture 4">
            <a:extLst>
              <a:ext uri="{FF2B5EF4-FFF2-40B4-BE49-F238E27FC236}">
                <a16:creationId xmlns:a16="http://schemas.microsoft.com/office/drawing/2014/main" id="{033AC87E-A6D0-47AA-85DC-58AABEE424DD}"/>
              </a:ext>
            </a:extLst>
          </p:cNvPr>
          <p:cNvPicPr>
            <a:picLocks noChangeAspect="1"/>
          </p:cNvPicPr>
          <p:nvPr/>
        </p:nvPicPr>
        <p:blipFill>
          <a:blip r:embed="rId2"/>
          <a:stretch>
            <a:fillRect/>
          </a:stretch>
        </p:blipFill>
        <p:spPr>
          <a:xfrm>
            <a:off x="4076325" y="1930400"/>
            <a:ext cx="2067213" cy="847843"/>
          </a:xfrm>
          <a:prstGeom prst="rect">
            <a:avLst/>
          </a:prstGeom>
        </p:spPr>
      </p:pic>
    </p:spTree>
    <p:extLst>
      <p:ext uri="{BB962C8B-B14F-4D97-AF65-F5344CB8AC3E}">
        <p14:creationId xmlns:p14="http://schemas.microsoft.com/office/powerpoint/2010/main" val="133057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2F26-B1C6-4D58-BDF3-AA941F14993F}"/>
              </a:ext>
            </a:extLst>
          </p:cNvPr>
          <p:cNvSpPr>
            <a:spLocks noGrp="1"/>
          </p:cNvSpPr>
          <p:nvPr>
            <p:ph type="title"/>
          </p:nvPr>
        </p:nvSpPr>
        <p:spPr/>
        <p:txBody>
          <a:bodyPr/>
          <a:lstStyle/>
          <a:p>
            <a:r>
              <a:rPr lang="en-US" dirty="0"/>
              <a:t>CG-SENSE Reconstruction</a:t>
            </a:r>
          </a:p>
        </p:txBody>
      </p:sp>
      <p:sp>
        <p:nvSpPr>
          <p:cNvPr id="3" name="Content Placeholder 2">
            <a:extLst>
              <a:ext uri="{FF2B5EF4-FFF2-40B4-BE49-F238E27FC236}">
                <a16:creationId xmlns:a16="http://schemas.microsoft.com/office/drawing/2014/main" id="{B6A16986-BE79-4253-9768-2A005FCB0423}"/>
              </a:ext>
            </a:extLst>
          </p:cNvPr>
          <p:cNvSpPr>
            <a:spLocks noGrp="1"/>
          </p:cNvSpPr>
          <p:nvPr>
            <p:ph idx="1"/>
          </p:nvPr>
        </p:nvSpPr>
        <p:spPr>
          <a:xfrm>
            <a:off x="677334" y="2306972"/>
            <a:ext cx="8596668" cy="997945"/>
          </a:xfrm>
        </p:spPr>
        <p:txBody>
          <a:bodyPr>
            <a:normAutofit/>
          </a:bodyPr>
          <a:lstStyle/>
          <a:p>
            <a:r>
              <a:rPr lang="en-US" dirty="0"/>
              <a:t>This equation represents the conversion from an image, </a:t>
            </a:r>
            <a:r>
              <a:rPr lang="en-US" dirty="0" err="1"/>
              <a:t>x</a:t>
            </a:r>
            <a:r>
              <a:rPr lang="en-US" baseline="-25000" dirty="0" err="1"/>
              <a:t>m</a:t>
            </a:r>
            <a:r>
              <a:rPr lang="en-US" dirty="0"/>
              <a:t> to the k-space representation y. E is called the Encoding Matrix. They need to solve this equation for </a:t>
            </a:r>
            <a:r>
              <a:rPr lang="en-US" dirty="0" err="1"/>
              <a:t>x</a:t>
            </a:r>
            <a:r>
              <a:rPr lang="en-US" baseline="-25000" dirty="0" err="1"/>
              <a:t>m</a:t>
            </a:r>
            <a:r>
              <a:rPr lang="en-US" dirty="0"/>
              <a:t> to reconstruct an image from the k-space data.</a:t>
            </a:r>
          </a:p>
        </p:txBody>
      </p:sp>
      <p:pic>
        <p:nvPicPr>
          <p:cNvPr id="5" name="Picture 4">
            <a:extLst>
              <a:ext uri="{FF2B5EF4-FFF2-40B4-BE49-F238E27FC236}">
                <a16:creationId xmlns:a16="http://schemas.microsoft.com/office/drawing/2014/main" id="{356AD968-588A-440E-B801-D5E2FDFD866F}"/>
              </a:ext>
            </a:extLst>
          </p:cNvPr>
          <p:cNvPicPr>
            <a:picLocks noChangeAspect="1"/>
          </p:cNvPicPr>
          <p:nvPr/>
        </p:nvPicPr>
        <p:blipFill>
          <a:blip r:embed="rId2"/>
          <a:stretch>
            <a:fillRect/>
          </a:stretch>
        </p:blipFill>
        <p:spPr>
          <a:xfrm>
            <a:off x="4127824" y="1767956"/>
            <a:ext cx="1695687" cy="543001"/>
          </a:xfrm>
          <a:prstGeom prst="rect">
            <a:avLst/>
          </a:prstGeom>
        </p:spPr>
      </p:pic>
      <p:pic>
        <p:nvPicPr>
          <p:cNvPr id="7" name="Picture 6">
            <a:extLst>
              <a:ext uri="{FF2B5EF4-FFF2-40B4-BE49-F238E27FC236}">
                <a16:creationId xmlns:a16="http://schemas.microsoft.com/office/drawing/2014/main" id="{C4E5461E-E692-42C1-9959-F75CEE492FD8}"/>
              </a:ext>
            </a:extLst>
          </p:cNvPr>
          <p:cNvPicPr>
            <a:picLocks noChangeAspect="1"/>
          </p:cNvPicPr>
          <p:nvPr/>
        </p:nvPicPr>
        <p:blipFill>
          <a:blip r:embed="rId3"/>
          <a:stretch>
            <a:fillRect/>
          </a:stretch>
        </p:blipFill>
        <p:spPr>
          <a:xfrm>
            <a:off x="1510459" y="3387242"/>
            <a:ext cx="1705213" cy="543001"/>
          </a:xfrm>
          <a:prstGeom prst="rect">
            <a:avLst/>
          </a:prstGeom>
        </p:spPr>
      </p:pic>
      <p:sp>
        <p:nvSpPr>
          <p:cNvPr id="8" name="Content Placeholder 2">
            <a:extLst>
              <a:ext uri="{FF2B5EF4-FFF2-40B4-BE49-F238E27FC236}">
                <a16:creationId xmlns:a16="http://schemas.microsoft.com/office/drawing/2014/main" id="{45F20775-A098-458E-92A6-9281DE197809}"/>
              </a:ext>
            </a:extLst>
          </p:cNvPr>
          <p:cNvSpPr txBox="1">
            <a:spLocks/>
          </p:cNvSpPr>
          <p:nvPr/>
        </p:nvSpPr>
        <p:spPr>
          <a:xfrm>
            <a:off x="677334" y="4135097"/>
            <a:ext cx="8596668" cy="21482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Z is defined to be the inverse of E, as they create the identity when multiplied, so Z can be used to reconstitute y into the image </a:t>
            </a:r>
            <a:r>
              <a:rPr lang="en-US" dirty="0" err="1"/>
              <a:t>x</a:t>
            </a:r>
            <a:r>
              <a:rPr lang="en-US" baseline="-25000" dirty="0" err="1"/>
              <a:t>m</a:t>
            </a:r>
            <a:r>
              <a:rPr lang="en-US" dirty="0"/>
              <a:t>. </a:t>
            </a:r>
          </a:p>
          <a:p>
            <a:r>
              <a:rPr lang="en-US" dirty="0"/>
              <a:t>For more details on the mathematics behind this, see the previously mentioned papers.</a:t>
            </a:r>
          </a:p>
        </p:txBody>
      </p:sp>
      <p:pic>
        <p:nvPicPr>
          <p:cNvPr id="10" name="Picture 9">
            <a:extLst>
              <a:ext uri="{FF2B5EF4-FFF2-40B4-BE49-F238E27FC236}">
                <a16:creationId xmlns:a16="http://schemas.microsoft.com/office/drawing/2014/main" id="{544BCF18-DDFC-4631-91B1-A002E6F6790A}"/>
              </a:ext>
            </a:extLst>
          </p:cNvPr>
          <p:cNvPicPr>
            <a:picLocks noChangeAspect="1"/>
          </p:cNvPicPr>
          <p:nvPr/>
        </p:nvPicPr>
        <p:blipFill>
          <a:blip r:embed="rId4"/>
          <a:stretch>
            <a:fillRect/>
          </a:stretch>
        </p:blipFill>
        <p:spPr>
          <a:xfrm>
            <a:off x="4114290" y="3333602"/>
            <a:ext cx="1648055" cy="657317"/>
          </a:xfrm>
          <a:prstGeom prst="rect">
            <a:avLst/>
          </a:prstGeom>
        </p:spPr>
      </p:pic>
      <p:pic>
        <p:nvPicPr>
          <p:cNvPr id="12" name="Picture 11">
            <a:extLst>
              <a:ext uri="{FF2B5EF4-FFF2-40B4-BE49-F238E27FC236}">
                <a16:creationId xmlns:a16="http://schemas.microsoft.com/office/drawing/2014/main" id="{46F02B0A-3CF6-4A41-860B-2484FF8103A3}"/>
              </a:ext>
            </a:extLst>
          </p:cNvPr>
          <p:cNvPicPr>
            <a:picLocks noChangeAspect="1"/>
          </p:cNvPicPr>
          <p:nvPr/>
        </p:nvPicPr>
        <p:blipFill>
          <a:blip r:embed="rId5"/>
          <a:stretch>
            <a:fillRect/>
          </a:stretch>
        </p:blipFill>
        <p:spPr>
          <a:xfrm>
            <a:off x="6476836" y="3322317"/>
            <a:ext cx="3115110" cy="619211"/>
          </a:xfrm>
          <a:prstGeom prst="rect">
            <a:avLst/>
          </a:prstGeom>
        </p:spPr>
      </p:pic>
    </p:spTree>
    <p:extLst>
      <p:ext uri="{BB962C8B-B14F-4D97-AF65-F5344CB8AC3E}">
        <p14:creationId xmlns:p14="http://schemas.microsoft.com/office/powerpoint/2010/main" val="409719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A0C-4F4C-4BA8-94E3-A17249E03E5D}"/>
              </a:ext>
            </a:extLst>
          </p:cNvPr>
          <p:cNvSpPr>
            <a:spLocks noGrp="1"/>
          </p:cNvSpPr>
          <p:nvPr>
            <p:ph type="title"/>
          </p:nvPr>
        </p:nvSpPr>
        <p:spPr/>
        <p:txBody>
          <a:bodyPr/>
          <a:lstStyle/>
          <a:p>
            <a:r>
              <a:rPr lang="en-US" dirty="0"/>
              <a:t>Experimental Setup - Data</a:t>
            </a:r>
          </a:p>
        </p:txBody>
      </p:sp>
      <p:sp>
        <p:nvSpPr>
          <p:cNvPr id="3" name="Content Placeholder 2">
            <a:extLst>
              <a:ext uri="{FF2B5EF4-FFF2-40B4-BE49-F238E27FC236}">
                <a16:creationId xmlns:a16="http://schemas.microsoft.com/office/drawing/2014/main" id="{011B208F-2E9B-48AB-BADC-F1F361F0684D}"/>
              </a:ext>
            </a:extLst>
          </p:cNvPr>
          <p:cNvSpPr>
            <a:spLocks noGrp="1"/>
          </p:cNvSpPr>
          <p:nvPr>
            <p:ph idx="1"/>
          </p:nvPr>
        </p:nvSpPr>
        <p:spPr/>
        <p:txBody>
          <a:bodyPr/>
          <a:lstStyle/>
          <a:p>
            <a:r>
              <a:rPr lang="en-US" dirty="0"/>
              <a:t>For their experiment they use a public dataset, specifically T2 FLAIR images from the Brain Tumor Image Segmentation 2015 contest.</a:t>
            </a:r>
          </a:p>
          <a:p>
            <a:r>
              <a:rPr lang="en-US" dirty="0"/>
              <a:t>This dataset contains 274 scans with 255 slices each.</a:t>
            </a:r>
          </a:p>
          <a:p>
            <a:r>
              <a:rPr lang="en-US" dirty="0"/>
              <a:t>They use 70% of the scans as training data and the remaining 30% as testing data.</a:t>
            </a:r>
          </a:p>
          <a:p>
            <a:r>
              <a:rPr lang="en-US" dirty="0"/>
              <a:t>The scans from the dataset are considered motion free, they then corrupt these with the method previously discussed and use them to test their restoration technique.</a:t>
            </a:r>
          </a:p>
        </p:txBody>
      </p:sp>
    </p:spTree>
    <p:extLst>
      <p:ext uri="{BB962C8B-B14F-4D97-AF65-F5344CB8AC3E}">
        <p14:creationId xmlns:p14="http://schemas.microsoft.com/office/powerpoint/2010/main" val="272143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4FFB-08FC-4399-A59F-1454C563F0A2}"/>
              </a:ext>
            </a:extLst>
          </p:cNvPr>
          <p:cNvSpPr>
            <a:spLocks noGrp="1"/>
          </p:cNvSpPr>
          <p:nvPr>
            <p:ph type="title"/>
          </p:nvPr>
        </p:nvSpPr>
        <p:spPr/>
        <p:txBody>
          <a:bodyPr/>
          <a:lstStyle/>
          <a:p>
            <a:r>
              <a:rPr lang="en-US" dirty="0"/>
              <a:t>Experimental Setup - Network</a:t>
            </a:r>
          </a:p>
        </p:txBody>
      </p:sp>
      <p:sp>
        <p:nvSpPr>
          <p:cNvPr id="3" name="Content Placeholder 2">
            <a:extLst>
              <a:ext uri="{FF2B5EF4-FFF2-40B4-BE49-F238E27FC236}">
                <a16:creationId xmlns:a16="http://schemas.microsoft.com/office/drawing/2014/main" id="{5F220639-38FF-4BF2-AE4C-2B50F2E75EBF}"/>
              </a:ext>
            </a:extLst>
          </p:cNvPr>
          <p:cNvSpPr>
            <a:spLocks noGrp="1"/>
          </p:cNvSpPr>
          <p:nvPr>
            <p:ph idx="1"/>
          </p:nvPr>
        </p:nvSpPr>
        <p:spPr>
          <a:xfrm>
            <a:off x="677334" y="4269996"/>
            <a:ext cx="8596668" cy="1771366"/>
          </a:xfrm>
        </p:spPr>
        <p:txBody>
          <a:bodyPr>
            <a:normAutofit fontScale="92500"/>
          </a:bodyPr>
          <a:lstStyle/>
          <a:p>
            <a:r>
              <a:rPr lang="en-US" dirty="0"/>
              <a:t>This picture represents the Generator network, the input is a corrupted image.</a:t>
            </a:r>
          </a:p>
          <a:p>
            <a:r>
              <a:rPr lang="en-US" dirty="0"/>
              <a:t>They use a similar model to U-Net, each encoder block is 5 convolution layers, and each decoder block is 5 transposed convolution layers (deconvolution layers).</a:t>
            </a:r>
          </a:p>
          <a:p>
            <a:r>
              <a:rPr lang="en-US" dirty="0"/>
              <a:t>The Discriminator network is similar, but consists of only the encoder blocks.</a:t>
            </a:r>
          </a:p>
        </p:txBody>
      </p:sp>
      <p:pic>
        <p:nvPicPr>
          <p:cNvPr id="4" name="Picture 3">
            <a:extLst>
              <a:ext uri="{FF2B5EF4-FFF2-40B4-BE49-F238E27FC236}">
                <a16:creationId xmlns:a16="http://schemas.microsoft.com/office/drawing/2014/main" id="{77D0C8A2-6D23-4263-A9A0-FE254D61BAE5}"/>
              </a:ext>
            </a:extLst>
          </p:cNvPr>
          <p:cNvPicPr>
            <a:picLocks noChangeAspect="1"/>
          </p:cNvPicPr>
          <p:nvPr/>
        </p:nvPicPr>
        <p:blipFill>
          <a:blip r:embed="rId2"/>
          <a:stretch>
            <a:fillRect/>
          </a:stretch>
        </p:blipFill>
        <p:spPr>
          <a:xfrm>
            <a:off x="1199785" y="1476954"/>
            <a:ext cx="7551766" cy="2727631"/>
          </a:xfrm>
          <a:prstGeom prst="rect">
            <a:avLst/>
          </a:prstGeom>
        </p:spPr>
      </p:pic>
    </p:spTree>
    <p:extLst>
      <p:ext uri="{BB962C8B-B14F-4D97-AF65-F5344CB8AC3E}">
        <p14:creationId xmlns:p14="http://schemas.microsoft.com/office/powerpoint/2010/main" val="89507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BE14-1B73-466F-9428-0D46041D2AC9}"/>
              </a:ext>
            </a:extLst>
          </p:cNvPr>
          <p:cNvSpPr>
            <a:spLocks noGrp="1"/>
          </p:cNvSpPr>
          <p:nvPr>
            <p:ph type="title"/>
          </p:nvPr>
        </p:nvSpPr>
        <p:spPr/>
        <p:txBody>
          <a:bodyPr/>
          <a:lstStyle/>
          <a:p>
            <a:r>
              <a:rPr lang="en-US" dirty="0"/>
              <a:t>Experimental Setup - Training</a:t>
            </a:r>
          </a:p>
        </p:txBody>
      </p:sp>
      <p:sp>
        <p:nvSpPr>
          <p:cNvPr id="3" name="Content Placeholder 2">
            <a:extLst>
              <a:ext uri="{FF2B5EF4-FFF2-40B4-BE49-F238E27FC236}">
                <a16:creationId xmlns:a16="http://schemas.microsoft.com/office/drawing/2014/main" id="{B6D23E30-88BF-4A0C-A56C-FA3BD9FA1640}"/>
              </a:ext>
            </a:extLst>
          </p:cNvPr>
          <p:cNvSpPr>
            <a:spLocks noGrp="1"/>
          </p:cNvSpPr>
          <p:nvPr>
            <p:ph idx="1"/>
          </p:nvPr>
        </p:nvSpPr>
        <p:spPr/>
        <p:txBody>
          <a:bodyPr/>
          <a:lstStyle/>
          <a:p>
            <a:r>
              <a:rPr lang="en-US" dirty="0"/>
              <a:t>They pre-train the Generator using the Adam optimizer with learning rate 1*10</a:t>
            </a:r>
            <a:r>
              <a:rPr lang="en-US" baseline="30000" dirty="0"/>
              <a:t>-4</a:t>
            </a:r>
            <a:r>
              <a:rPr lang="en-US" dirty="0"/>
              <a:t> and batch size 16.</a:t>
            </a:r>
          </a:p>
          <a:p>
            <a:r>
              <a:rPr lang="en-US" dirty="0"/>
              <a:t>Then they use the </a:t>
            </a:r>
            <a:r>
              <a:rPr lang="en-US" dirty="0" err="1"/>
              <a:t>RMSProp</a:t>
            </a:r>
            <a:r>
              <a:rPr lang="en-US" dirty="0"/>
              <a:t> optimizer with the same parameters aside from the addition of </a:t>
            </a:r>
            <a:r>
              <a:rPr lang="el-GR" dirty="0"/>
              <a:t>λ</a:t>
            </a:r>
            <a:r>
              <a:rPr lang="en-US" dirty="0"/>
              <a:t>=0.01 now that the Discriminator is involved. For every round of training for the Generator, the Discriminator is put through two.</a:t>
            </a:r>
          </a:p>
        </p:txBody>
      </p:sp>
    </p:spTree>
    <p:extLst>
      <p:ext uri="{BB962C8B-B14F-4D97-AF65-F5344CB8AC3E}">
        <p14:creationId xmlns:p14="http://schemas.microsoft.com/office/powerpoint/2010/main" val="139962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F243-9021-4FFF-8256-B9E2BE11D000}"/>
              </a:ext>
            </a:extLst>
          </p:cNvPr>
          <p:cNvSpPr>
            <a:spLocks noGrp="1"/>
          </p:cNvSpPr>
          <p:nvPr>
            <p:ph type="title"/>
          </p:nvPr>
        </p:nvSpPr>
        <p:spPr/>
        <p:txBody>
          <a:bodyPr/>
          <a:lstStyle/>
          <a:p>
            <a:r>
              <a:rPr lang="en-US" dirty="0"/>
              <a:t>Results - Measures</a:t>
            </a:r>
          </a:p>
        </p:txBody>
      </p:sp>
      <p:sp>
        <p:nvSpPr>
          <p:cNvPr id="3" name="Content Placeholder 2">
            <a:extLst>
              <a:ext uri="{FF2B5EF4-FFF2-40B4-BE49-F238E27FC236}">
                <a16:creationId xmlns:a16="http://schemas.microsoft.com/office/drawing/2014/main" id="{E6253A8A-DBE2-43B9-A15A-4986B89274BE}"/>
              </a:ext>
            </a:extLst>
          </p:cNvPr>
          <p:cNvSpPr>
            <a:spLocks noGrp="1"/>
          </p:cNvSpPr>
          <p:nvPr>
            <p:ph idx="1"/>
          </p:nvPr>
        </p:nvSpPr>
        <p:spPr/>
        <p:txBody>
          <a:bodyPr/>
          <a:lstStyle/>
          <a:p>
            <a:r>
              <a:rPr lang="en-US" dirty="0"/>
              <a:t>AP = Artifact Power, the difference between the original and reconstructed image, averaged over all pixels. (Lower is better)</a:t>
            </a:r>
          </a:p>
          <a:p>
            <a:r>
              <a:rPr lang="en-US" dirty="0"/>
              <a:t>Peak Signal to Noise Ratio is the ratio between the actual signal and the noise corrupting it. (Higher is better)</a:t>
            </a:r>
          </a:p>
          <a:p>
            <a:r>
              <a:rPr lang="en-US" dirty="0"/>
              <a:t>Structural Similarity index is difference between the two images calculated on various windows of the image. (Higher is better, scale of 0 to 1)</a:t>
            </a:r>
          </a:p>
        </p:txBody>
      </p:sp>
    </p:spTree>
    <p:extLst>
      <p:ext uri="{BB962C8B-B14F-4D97-AF65-F5344CB8AC3E}">
        <p14:creationId xmlns:p14="http://schemas.microsoft.com/office/powerpoint/2010/main" val="387902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D557-7B5F-41A1-B41E-FF122B166FA1}"/>
              </a:ext>
            </a:extLst>
          </p:cNvPr>
          <p:cNvSpPr>
            <a:spLocks noGrp="1"/>
          </p:cNvSpPr>
          <p:nvPr>
            <p:ph type="title"/>
          </p:nvPr>
        </p:nvSpPr>
        <p:spPr/>
        <p:txBody>
          <a:bodyPr/>
          <a:lstStyle/>
          <a:p>
            <a:r>
              <a:rPr lang="en-US" dirty="0"/>
              <a:t>Results - Effectiveness</a:t>
            </a:r>
          </a:p>
        </p:txBody>
      </p:sp>
      <p:sp>
        <p:nvSpPr>
          <p:cNvPr id="3" name="Content Placeholder 2">
            <a:extLst>
              <a:ext uri="{FF2B5EF4-FFF2-40B4-BE49-F238E27FC236}">
                <a16:creationId xmlns:a16="http://schemas.microsoft.com/office/drawing/2014/main" id="{F880DC84-100C-4976-A686-D7BF8996897E}"/>
              </a:ext>
            </a:extLst>
          </p:cNvPr>
          <p:cNvSpPr>
            <a:spLocks noGrp="1"/>
          </p:cNvSpPr>
          <p:nvPr>
            <p:ph idx="1"/>
          </p:nvPr>
        </p:nvSpPr>
        <p:spPr>
          <a:xfrm>
            <a:off x="677334" y="4108443"/>
            <a:ext cx="8596668" cy="1914852"/>
          </a:xfrm>
        </p:spPr>
        <p:txBody>
          <a:bodyPr>
            <a:normAutofit/>
          </a:bodyPr>
          <a:lstStyle/>
          <a:p>
            <a:r>
              <a:rPr lang="en-US" dirty="0"/>
              <a:t>Overall performance is fairly good at lower degrees of motion and falls off as the amount of motion increases. However, compared to the previous state-of-the-art method (Cordero et al.), the accuracy is superior at high degrees of motion, and inferior at very low degrees of motion.</a:t>
            </a:r>
          </a:p>
          <a:p>
            <a:r>
              <a:rPr lang="en-US" dirty="0"/>
              <a:t>Performance is not heavily impacted by number of shots, which is an improvement over Cordero et al. as well.</a:t>
            </a:r>
          </a:p>
          <a:p>
            <a:endParaRPr lang="en-US" dirty="0"/>
          </a:p>
        </p:txBody>
      </p:sp>
      <p:pic>
        <p:nvPicPr>
          <p:cNvPr id="5" name="Picture 4">
            <a:extLst>
              <a:ext uri="{FF2B5EF4-FFF2-40B4-BE49-F238E27FC236}">
                <a16:creationId xmlns:a16="http://schemas.microsoft.com/office/drawing/2014/main" id="{71BC0D45-0054-4AB8-9164-59DA4690F030}"/>
              </a:ext>
            </a:extLst>
          </p:cNvPr>
          <p:cNvPicPr>
            <a:picLocks noChangeAspect="1"/>
          </p:cNvPicPr>
          <p:nvPr/>
        </p:nvPicPr>
        <p:blipFill>
          <a:blip r:embed="rId2"/>
          <a:stretch>
            <a:fillRect/>
          </a:stretch>
        </p:blipFill>
        <p:spPr>
          <a:xfrm>
            <a:off x="556236" y="1682867"/>
            <a:ext cx="8838864" cy="1015183"/>
          </a:xfrm>
          <a:prstGeom prst="rect">
            <a:avLst/>
          </a:prstGeom>
        </p:spPr>
      </p:pic>
      <p:pic>
        <p:nvPicPr>
          <p:cNvPr id="7" name="Picture 6">
            <a:extLst>
              <a:ext uri="{FF2B5EF4-FFF2-40B4-BE49-F238E27FC236}">
                <a16:creationId xmlns:a16="http://schemas.microsoft.com/office/drawing/2014/main" id="{2ABEBDA8-14EC-4F52-BFD6-2E4B2B9ADE2B}"/>
              </a:ext>
            </a:extLst>
          </p:cNvPr>
          <p:cNvPicPr>
            <a:picLocks noChangeAspect="1"/>
          </p:cNvPicPr>
          <p:nvPr/>
        </p:nvPicPr>
        <p:blipFill>
          <a:blip r:embed="rId3"/>
          <a:stretch>
            <a:fillRect/>
          </a:stretch>
        </p:blipFill>
        <p:spPr>
          <a:xfrm>
            <a:off x="556236" y="2934606"/>
            <a:ext cx="9395100" cy="1008633"/>
          </a:xfrm>
          <a:prstGeom prst="rect">
            <a:avLst/>
          </a:prstGeom>
        </p:spPr>
      </p:pic>
    </p:spTree>
    <p:extLst>
      <p:ext uri="{BB962C8B-B14F-4D97-AF65-F5344CB8AC3E}">
        <p14:creationId xmlns:p14="http://schemas.microsoft.com/office/powerpoint/2010/main" val="366109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497D-3F4E-4EE2-B847-82DA7D67C71F}"/>
              </a:ext>
            </a:extLst>
          </p:cNvPr>
          <p:cNvSpPr>
            <a:spLocks noGrp="1"/>
          </p:cNvSpPr>
          <p:nvPr>
            <p:ph type="title"/>
          </p:nvPr>
        </p:nvSpPr>
        <p:spPr/>
        <p:txBody>
          <a:bodyPr/>
          <a:lstStyle/>
          <a:p>
            <a:r>
              <a:rPr lang="en-US" dirty="0"/>
              <a:t>Results - Effectiveness</a:t>
            </a:r>
          </a:p>
        </p:txBody>
      </p:sp>
      <p:pic>
        <p:nvPicPr>
          <p:cNvPr id="7" name="Picture 6">
            <a:extLst>
              <a:ext uri="{FF2B5EF4-FFF2-40B4-BE49-F238E27FC236}">
                <a16:creationId xmlns:a16="http://schemas.microsoft.com/office/drawing/2014/main" id="{268977D0-56E8-4779-A6A1-EE3809F26580}"/>
              </a:ext>
            </a:extLst>
          </p:cNvPr>
          <p:cNvPicPr>
            <a:picLocks noChangeAspect="1"/>
          </p:cNvPicPr>
          <p:nvPr/>
        </p:nvPicPr>
        <p:blipFill>
          <a:blip r:embed="rId2"/>
          <a:stretch>
            <a:fillRect/>
          </a:stretch>
        </p:blipFill>
        <p:spPr>
          <a:xfrm>
            <a:off x="1889338" y="1253526"/>
            <a:ext cx="7079905" cy="5340222"/>
          </a:xfrm>
          <a:prstGeom prst="rect">
            <a:avLst/>
          </a:prstGeom>
        </p:spPr>
      </p:pic>
    </p:spTree>
    <p:extLst>
      <p:ext uri="{BB962C8B-B14F-4D97-AF65-F5344CB8AC3E}">
        <p14:creationId xmlns:p14="http://schemas.microsoft.com/office/powerpoint/2010/main" val="163336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118C-A0A5-4780-9A92-7147094AE4D8}"/>
              </a:ext>
            </a:extLst>
          </p:cNvPr>
          <p:cNvSpPr>
            <a:spLocks noGrp="1"/>
          </p:cNvSpPr>
          <p:nvPr>
            <p:ph type="title"/>
          </p:nvPr>
        </p:nvSpPr>
        <p:spPr/>
        <p:txBody>
          <a:bodyPr/>
          <a:lstStyle/>
          <a:p>
            <a:r>
              <a:rPr lang="en-US" dirty="0"/>
              <a:t>Results - Effectiveness</a:t>
            </a:r>
          </a:p>
        </p:txBody>
      </p:sp>
      <p:pic>
        <p:nvPicPr>
          <p:cNvPr id="4" name="Picture 3">
            <a:extLst>
              <a:ext uri="{FF2B5EF4-FFF2-40B4-BE49-F238E27FC236}">
                <a16:creationId xmlns:a16="http://schemas.microsoft.com/office/drawing/2014/main" id="{17117D4A-15A2-48BD-B67F-2EF81C2A4793}"/>
              </a:ext>
            </a:extLst>
          </p:cNvPr>
          <p:cNvPicPr>
            <a:picLocks noChangeAspect="1"/>
          </p:cNvPicPr>
          <p:nvPr/>
        </p:nvPicPr>
        <p:blipFill>
          <a:blip r:embed="rId2"/>
          <a:stretch>
            <a:fillRect/>
          </a:stretch>
        </p:blipFill>
        <p:spPr>
          <a:xfrm>
            <a:off x="556235" y="4221529"/>
            <a:ext cx="9010459" cy="1008633"/>
          </a:xfrm>
          <a:prstGeom prst="rect">
            <a:avLst/>
          </a:prstGeom>
        </p:spPr>
      </p:pic>
      <p:pic>
        <p:nvPicPr>
          <p:cNvPr id="6" name="Picture 5">
            <a:extLst>
              <a:ext uri="{FF2B5EF4-FFF2-40B4-BE49-F238E27FC236}">
                <a16:creationId xmlns:a16="http://schemas.microsoft.com/office/drawing/2014/main" id="{788D8F55-5DD6-49A3-BB4E-1BB2482C0484}"/>
              </a:ext>
            </a:extLst>
          </p:cNvPr>
          <p:cNvPicPr>
            <a:picLocks noChangeAspect="1"/>
          </p:cNvPicPr>
          <p:nvPr/>
        </p:nvPicPr>
        <p:blipFill>
          <a:blip r:embed="rId3"/>
          <a:stretch>
            <a:fillRect/>
          </a:stretch>
        </p:blipFill>
        <p:spPr>
          <a:xfrm>
            <a:off x="1790161" y="1587328"/>
            <a:ext cx="6296826" cy="2445076"/>
          </a:xfrm>
          <a:prstGeom prst="rect">
            <a:avLst/>
          </a:prstGeom>
        </p:spPr>
      </p:pic>
    </p:spTree>
    <p:extLst>
      <p:ext uri="{BB962C8B-B14F-4D97-AF65-F5344CB8AC3E}">
        <p14:creationId xmlns:p14="http://schemas.microsoft.com/office/powerpoint/2010/main" val="53251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5852-D869-4BD7-90BF-3CC6A3C5B95A}"/>
              </a:ext>
            </a:extLst>
          </p:cNvPr>
          <p:cNvSpPr>
            <a:spLocks noGrp="1"/>
          </p:cNvSpPr>
          <p:nvPr>
            <p:ph type="title"/>
          </p:nvPr>
        </p:nvSpPr>
        <p:spPr>
          <a:xfrm>
            <a:off x="677334" y="609600"/>
            <a:ext cx="9062284" cy="1320800"/>
          </a:xfrm>
        </p:spPr>
        <p:txBody>
          <a:bodyPr>
            <a:normAutofit/>
          </a:bodyPr>
          <a:lstStyle/>
          <a:p>
            <a:r>
              <a:rPr lang="en-US" sz="3200" dirty="0"/>
              <a:t>Motion Corrected </a:t>
            </a:r>
            <a:r>
              <a:rPr lang="en-US" sz="3200" dirty="0" err="1"/>
              <a:t>Multishot</a:t>
            </a:r>
            <a:r>
              <a:rPr lang="en-US" sz="3200" dirty="0"/>
              <a:t> MRI Reconstruction</a:t>
            </a:r>
          </a:p>
        </p:txBody>
      </p:sp>
      <p:sp>
        <p:nvSpPr>
          <p:cNvPr id="3" name="Content Placeholder 2">
            <a:extLst>
              <a:ext uri="{FF2B5EF4-FFF2-40B4-BE49-F238E27FC236}">
                <a16:creationId xmlns:a16="http://schemas.microsoft.com/office/drawing/2014/main" id="{0DD026BB-A860-4A93-B2E1-068D874DC3D6}"/>
              </a:ext>
            </a:extLst>
          </p:cNvPr>
          <p:cNvSpPr>
            <a:spLocks noGrp="1"/>
          </p:cNvSpPr>
          <p:nvPr>
            <p:ph idx="1"/>
          </p:nvPr>
        </p:nvSpPr>
        <p:spPr/>
        <p:txBody>
          <a:bodyPr/>
          <a:lstStyle/>
          <a:p>
            <a:r>
              <a:rPr lang="en-US" dirty="0"/>
              <a:t>MRI is a well known medical imaging technique, and multi-shot MRI involves taking multiple images over time, to best balance speed and accuracy.</a:t>
            </a:r>
          </a:p>
          <a:p>
            <a:r>
              <a:rPr lang="en-US" dirty="0"/>
              <a:t>However, there can be issues created by patient motion between consecutive shots, of which there are two types:</a:t>
            </a:r>
          </a:p>
          <a:p>
            <a:r>
              <a:rPr lang="en-US" dirty="0"/>
              <a:t>Non-rigid Motion – heartbeat, blood moving through the body, eyes.</a:t>
            </a:r>
          </a:p>
          <a:p>
            <a:r>
              <a:rPr lang="en-US" dirty="0"/>
              <a:t>Rigid Motion – movement of the head, limbs, etc. This is the motion type which causes the most image degradation in MRIs.</a:t>
            </a:r>
          </a:p>
          <a:p>
            <a:r>
              <a:rPr lang="en-US" dirty="0"/>
              <a:t>This paper aims to correct errors in MRI images of the brain created by rigid motion during scans.</a:t>
            </a:r>
          </a:p>
        </p:txBody>
      </p:sp>
    </p:spTree>
    <p:extLst>
      <p:ext uri="{BB962C8B-B14F-4D97-AF65-F5344CB8AC3E}">
        <p14:creationId xmlns:p14="http://schemas.microsoft.com/office/powerpoint/2010/main" val="52573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1D14-D30D-46F5-A270-037A93D1E07F}"/>
              </a:ext>
            </a:extLst>
          </p:cNvPr>
          <p:cNvSpPr>
            <a:spLocks noGrp="1"/>
          </p:cNvSpPr>
          <p:nvPr>
            <p:ph type="title"/>
          </p:nvPr>
        </p:nvSpPr>
        <p:spPr/>
        <p:txBody>
          <a:bodyPr/>
          <a:lstStyle/>
          <a:p>
            <a:r>
              <a:rPr lang="en-US" dirty="0"/>
              <a:t>Results - Effectiveness</a:t>
            </a:r>
          </a:p>
        </p:txBody>
      </p:sp>
      <p:sp>
        <p:nvSpPr>
          <p:cNvPr id="3" name="Content Placeholder 2">
            <a:extLst>
              <a:ext uri="{FF2B5EF4-FFF2-40B4-BE49-F238E27FC236}">
                <a16:creationId xmlns:a16="http://schemas.microsoft.com/office/drawing/2014/main" id="{9CE9909C-F0CB-4902-99A1-92E75A011DD8}"/>
              </a:ext>
            </a:extLst>
          </p:cNvPr>
          <p:cNvSpPr>
            <a:spLocks noGrp="1"/>
          </p:cNvSpPr>
          <p:nvPr>
            <p:ph idx="1"/>
          </p:nvPr>
        </p:nvSpPr>
        <p:spPr>
          <a:xfrm>
            <a:off x="677334" y="4655890"/>
            <a:ext cx="8596668" cy="1385472"/>
          </a:xfrm>
        </p:spPr>
        <p:txBody>
          <a:bodyPr/>
          <a:lstStyle/>
          <a:p>
            <a:r>
              <a:rPr lang="en-US" dirty="0"/>
              <a:t>In addition, increasing the number of shots seems to have little effect on the accuracy of their method, as opposed to Cordero et al.</a:t>
            </a:r>
          </a:p>
          <a:p>
            <a:r>
              <a:rPr lang="en-US" dirty="0"/>
              <a:t>Differing Encoding Trajectories show less of a clear improvement.</a:t>
            </a:r>
          </a:p>
          <a:p>
            <a:pPr marL="0" indent="0">
              <a:buNone/>
            </a:pPr>
            <a:endParaRPr lang="en-US" dirty="0"/>
          </a:p>
        </p:txBody>
      </p:sp>
      <p:pic>
        <p:nvPicPr>
          <p:cNvPr id="5" name="Picture 4">
            <a:extLst>
              <a:ext uri="{FF2B5EF4-FFF2-40B4-BE49-F238E27FC236}">
                <a16:creationId xmlns:a16="http://schemas.microsoft.com/office/drawing/2014/main" id="{2A80222A-469F-4D61-92AB-2C93D97C6F43}"/>
              </a:ext>
            </a:extLst>
          </p:cNvPr>
          <p:cNvPicPr>
            <a:picLocks noChangeAspect="1"/>
          </p:cNvPicPr>
          <p:nvPr/>
        </p:nvPicPr>
        <p:blipFill>
          <a:blip r:embed="rId2"/>
          <a:stretch>
            <a:fillRect/>
          </a:stretch>
        </p:blipFill>
        <p:spPr>
          <a:xfrm>
            <a:off x="1235511" y="1467995"/>
            <a:ext cx="7480651" cy="2757175"/>
          </a:xfrm>
          <a:prstGeom prst="rect">
            <a:avLst/>
          </a:prstGeom>
        </p:spPr>
      </p:pic>
    </p:spTree>
    <p:extLst>
      <p:ext uri="{BB962C8B-B14F-4D97-AF65-F5344CB8AC3E}">
        <p14:creationId xmlns:p14="http://schemas.microsoft.com/office/powerpoint/2010/main" val="254875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1FFA-92D6-49C0-AFD6-6E50490FFCC3}"/>
              </a:ext>
            </a:extLst>
          </p:cNvPr>
          <p:cNvSpPr>
            <a:spLocks noGrp="1"/>
          </p:cNvSpPr>
          <p:nvPr>
            <p:ph type="title"/>
          </p:nvPr>
        </p:nvSpPr>
        <p:spPr/>
        <p:txBody>
          <a:bodyPr/>
          <a:lstStyle/>
          <a:p>
            <a:r>
              <a:rPr lang="en-US" dirty="0"/>
              <a:t>Results - Speed</a:t>
            </a:r>
          </a:p>
        </p:txBody>
      </p:sp>
      <p:sp>
        <p:nvSpPr>
          <p:cNvPr id="3" name="Content Placeholder 2">
            <a:extLst>
              <a:ext uri="{FF2B5EF4-FFF2-40B4-BE49-F238E27FC236}">
                <a16:creationId xmlns:a16="http://schemas.microsoft.com/office/drawing/2014/main" id="{A7D504A1-DBCB-48D9-8DF2-0442638D4DEF}"/>
              </a:ext>
            </a:extLst>
          </p:cNvPr>
          <p:cNvSpPr>
            <a:spLocks noGrp="1"/>
          </p:cNvSpPr>
          <p:nvPr>
            <p:ph idx="1"/>
          </p:nvPr>
        </p:nvSpPr>
        <p:spPr>
          <a:xfrm>
            <a:off x="677334" y="4597167"/>
            <a:ext cx="8596668" cy="1444195"/>
          </a:xfrm>
        </p:spPr>
        <p:txBody>
          <a:bodyPr/>
          <a:lstStyle/>
          <a:p>
            <a:r>
              <a:rPr lang="en-US" dirty="0"/>
              <a:t>Speed is where their approach shows the most improvement.</a:t>
            </a:r>
          </a:p>
          <a:p>
            <a:r>
              <a:rPr lang="en-US" dirty="0"/>
              <a:t>As you can see, it runs over 10x faster in all circumstances, scales slower with shot number than the previous method, and is entirely unaffected by degree of motion, where the previous approach is heavily affected.</a:t>
            </a:r>
          </a:p>
        </p:txBody>
      </p:sp>
      <p:pic>
        <p:nvPicPr>
          <p:cNvPr id="5" name="Picture 4">
            <a:extLst>
              <a:ext uri="{FF2B5EF4-FFF2-40B4-BE49-F238E27FC236}">
                <a16:creationId xmlns:a16="http://schemas.microsoft.com/office/drawing/2014/main" id="{EE1133D4-21FE-453D-BBB0-AFAD862DC203}"/>
              </a:ext>
            </a:extLst>
          </p:cNvPr>
          <p:cNvPicPr>
            <a:picLocks noChangeAspect="1"/>
          </p:cNvPicPr>
          <p:nvPr/>
        </p:nvPicPr>
        <p:blipFill>
          <a:blip r:embed="rId2"/>
          <a:stretch>
            <a:fillRect/>
          </a:stretch>
        </p:blipFill>
        <p:spPr>
          <a:xfrm>
            <a:off x="2357267" y="1515696"/>
            <a:ext cx="5763278" cy="2672941"/>
          </a:xfrm>
          <a:prstGeom prst="rect">
            <a:avLst/>
          </a:prstGeom>
        </p:spPr>
      </p:pic>
    </p:spTree>
    <p:extLst>
      <p:ext uri="{BB962C8B-B14F-4D97-AF65-F5344CB8AC3E}">
        <p14:creationId xmlns:p14="http://schemas.microsoft.com/office/powerpoint/2010/main" val="4093721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5181-E4B3-461E-B933-107722DCD336}"/>
              </a:ext>
            </a:extLst>
          </p:cNvPr>
          <p:cNvSpPr>
            <a:spLocks noGrp="1"/>
          </p:cNvSpPr>
          <p:nvPr>
            <p:ph type="title"/>
          </p:nvPr>
        </p:nvSpPr>
        <p:spPr/>
        <p:txBody>
          <a:bodyPr/>
          <a:lstStyle/>
          <a:p>
            <a:r>
              <a:rPr lang="en-US" dirty="0"/>
              <a:t>Conclusions &amp; Future Work</a:t>
            </a:r>
          </a:p>
        </p:txBody>
      </p:sp>
      <p:sp>
        <p:nvSpPr>
          <p:cNvPr id="3" name="Content Placeholder 2">
            <a:extLst>
              <a:ext uri="{FF2B5EF4-FFF2-40B4-BE49-F238E27FC236}">
                <a16:creationId xmlns:a16="http://schemas.microsoft.com/office/drawing/2014/main" id="{D2D55E5E-57A5-4603-9120-945E1C8DF36A}"/>
              </a:ext>
            </a:extLst>
          </p:cNvPr>
          <p:cNvSpPr>
            <a:spLocks noGrp="1"/>
          </p:cNvSpPr>
          <p:nvPr>
            <p:ph idx="1"/>
          </p:nvPr>
        </p:nvSpPr>
        <p:spPr/>
        <p:txBody>
          <a:bodyPr/>
          <a:lstStyle/>
          <a:p>
            <a:r>
              <a:rPr lang="en-US" dirty="0"/>
              <a:t>Their GAN based approach does successfully remove motion artifacts without requiring estimation of motion in either data acquisition or reconstruction.</a:t>
            </a:r>
          </a:p>
          <a:p>
            <a:r>
              <a:rPr lang="en-US" dirty="0"/>
              <a:t>It also shows a great increase in speed, and responds better to difficult parameters in degrees of motion or number of shots.</a:t>
            </a:r>
          </a:p>
          <a:p>
            <a:r>
              <a:rPr lang="en-US" dirty="0"/>
              <a:t>As it is a parameter-free technique, it can be applied to any MRI images regardless of how they are created.</a:t>
            </a:r>
          </a:p>
          <a:p>
            <a:r>
              <a:rPr lang="en-US" dirty="0"/>
              <a:t>In the future, they plan to extend their framework to use the k-space data directly as input to the Generator to create the artifact free image.</a:t>
            </a:r>
          </a:p>
        </p:txBody>
      </p:sp>
    </p:spTree>
    <p:extLst>
      <p:ext uri="{BB962C8B-B14F-4D97-AF65-F5344CB8AC3E}">
        <p14:creationId xmlns:p14="http://schemas.microsoft.com/office/powerpoint/2010/main" val="250253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C559-9B62-46BF-9A9F-7C4AC7B4EB59}"/>
              </a:ext>
            </a:extLst>
          </p:cNvPr>
          <p:cNvSpPr>
            <a:spLocks noGrp="1"/>
          </p:cNvSpPr>
          <p:nvPr>
            <p:ph type="title"/>
          </p:nvPr>
        </p:nvSpPr>
        <p:spPr>
          <a:xfrm>
            <a:off x="3892491" y="2768600"/>
            <a:ext cx="5574457" cy="1320800"/>
          </a:xfrm>
        </p:spPr>
        <p:txBody>
          <a:bodyPr/>
          <a:lstStyle/>
          <a:p>
            <a:r>
              <a:rPr lang="en-US" dirty="0"/>
              <a:t>Questions?</a:t>
            </a:r>
          </a:p>
        </p:txBody>
      </p:sp>
    </p:spTree>
    <p:extLst>
      <p:ext uri="{BB962C8B-B14F-4D97-AF65-F5344CB8AC3E}">
        <p14:creationId xmlns:p14="http://schemas.microsoft.com/office/powerpoint/2010/main" val="140059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BD32C-44C3-494A-926C-9FECC8B2EDE9}"/>
              </a:ext>
            </a:extLst>
          </p:cNvPr>
          <p:cNvSpPr>
            <a:spLocks noGrp="1"/>
          </p:cNvSpPr>
          <p:nvPr>
            <p:ph type="title"/>
          </p:nvPr>
        </p:nvSpPr>
        <p:spPr/>
        <p:txBody>
          <a:bodyPr/>
          <a:lstStyle/>
          <a:p>
            <a:r>
              <a:rPr lang="en-US" dirty="0"/>
              <a:t>Sources and References</a:t>
            </a:r>
          </a:p>
        </p:txBody>
      </p:sp>
      <p:sp>
        <p:nvSpPr>
          <p:cNvPr id="3" name="Content Placeholder 2">
            <a:extLst>
              <a:ext uri="{FF2B5EF4-FFF2-40B4-BE49-F238E27FC236}">
                <a16:creationId xmlns:a16="http://schemas.microsoft.com/office/drawing/2014/main" id="{C5C914AB-3753-4945-985E-7CC07EA61219}"/>
              </a:ext>
            </a:extLst>
          </p:cNvPr>
          <p:cNvSpPr>
            <a:spLocks noGrp="1"/>
          </p:cNvSpPr>
          <p:nvPr>
            <p:ph idx="1"/>
          </p:nvPr>
        </p:nvSpPr>
        <p:spPr>
          <a:xfrm>
            <a:off x="677334" y="1652632"/>
            <a:ext cx="8596668" cy="4595768"/>
          </a:xfrm>
        </p:spPr>
        <p:txBody>
          <a:bodyPr>
            <a:normAutofit fontScale="62500" lnSpcReduction="20000"/>
          </a:bodyPr>
          <a:lstStyle/>
          <a:p>
            <a:pPr marL="0" indent="0">
              <a:buNone/>
            </a:pPr>
            <a:r>
              <a:rPr lang="en-US" dirty="0"/>
              <a:t>Original Paper:</a:t>
            </a:r>
          </a:p>
          <a:p>
            <a:r>
              <a:rPr lang="en-US" dirty="0"/>
              <a:t>M. Usman, S. Latif, M. </a:t>
            </a:r>
            <a:r>
              <a:rPr lang="en-US" dirty="0" err="1"/>
              <a:t>Asim</a:t>
            </a:r>
            <a:r>
              <a:rPr lang="en-US" dirty="0"/>
              <a:t>, and J. Qadir, “Motion Corrected </a:t>
            </a:r>
            <a:r>
              <a:rPr lang="en-US" dirty="0" err="1"/>
              <a:t>Multishot</a:t>
            </a:r>
            <a:r>
              <a:rPr lang="en-US" dirty="0"/>
              <a:t> MRI Reconstruction Using Generative Networks with Sensitivity Encoding” (</a:t>
            </a:r>
            <a:r>
              <a:rPr lang="en-US" dirty="0">
                <a:hlinkClick r:id="rId2"/>
              </a:rPr>
              <a:t>arXiv:1902.07430</a:t>
            </a:r>
            <a:r>
              <a:rPr lang="en-US" dirty="0"/>
              <a:t>)</a:t>
            </a:r>
          </a:p>
          <a:p>
            <a:pPr marL="0" indent="0">
              <a:buNone/>
            </a:pPr>
            <a:r>
              <a:rPr lang="en-US" dirty="0"/>
              <a:t>Background Information:</a:t>
            </a:r>
          </a:p>
          <a:p>
            <a:r>
              <a:rPr lang="en-US" dirty="0"/>
              <a:t>S. Latif, M. </a:t>
            </a:r>
            <a:r>
              <a:rPr lang="en-US" dirty="0" err="1"/>
              <a:t>Asim</a:t>
            </a:r>
            <a:r>
              <a:rPr lang="en-US" dirty="0"/>
              <a:t>, M. Usman, J. Qadir, and R. Rana, “Automating motion correction in </a:t>
            </a:r>
            <a:r>
              <a:rPr lang="en-US" dirty="0" err="1"/>
              <a:t>multishot</a:t>
            </a:r>
            <a:r>
              <a:rPr lang="en-US" dirty="0"/>
              <a:t> MRI using generative adversarial </a:t>
            </a:r>
            <a:r>
              <a:rPr lang="en-US" dirty="0" err="1"/>
              <a:t>networks,”MED</a:t>
            </a:r>
            <a:r>
              <a:rPr lang="en-US" dirty="0"/>
              <a:t>-NIPS, 2018.</a:t>
            </a:r>
          </a:p>
          <a:p>
            <a:r>
              <a:rPr lang="en-US" dirty="0"/>
              <a:t>M. R. </a:t>
            </a:r>
            <a:r>
              <a:rPr lang="en-US" dirty="0" err="1"/>
              <a:t>Hestenes</a:t>
            </a:r>
            <a:r>
              <a:rPr lang="en-US" dirty="0"/>
              <a:t> and E. </a:t>
            </a:r>
            <a:r>
              <a:rPr lang="en-US" dirty="0" err="1"/>
              <a:t>Stiefel</a:t>
            </a:r>
            <a:r>
              <a:rPr lang="en-US" dirty="0"/>
              <a:t>, Methods of conjugate gradients for solving linear systems. NBS Washington, DC, 1952, vol. 49, no. 1.</a:t>
            </a:r>
          </a:p>
          <a:p>
            <a:r>
              <a:rPr lang="en-US" dirty="0"/>
              <a:t>K. P. </a:t>
            </a:r>
            <a:r>
              <a:rPr lang="en-US" dirty="0" err="1"/>
              <a:t>Pruessmann</a:t>
            </a:r>
            <a:r>
              <a:rPr lang="en-US" dirty="0"/>
              <a:t>, M. </a:t>
            </a:r>
            <a:r>
              <a:rPr lang="en-US" dirty="0" err="1"/>
              <a:t>Weiger</a:t>
            </a:r>
            <a:r>
              <a:rPr lang="en-US" dirty="0"/>
              <a:t>, M. B. </a:t>
            </a:r>
            <a:r>
              <a:rPr lang="en-US" dirty="0" err="1"/>
              <a:t>Scheidegger</a:t>
            </a:r>
            <a:r>
              <a:rPr lang="en-US" dirty="0"/>
              <a:t>, and P. Boesiger, “Sense: sensitivity encoding for fast MRI,” Magnetic resonance in medicine, vol. 42, no. 5, pp. 952–962, 1999.</a:t>
            </a:r>
          </a:p>
          <a:p>
            <a:r>
              <a:rPr lang="en-US" dirty="0"/>
              <a:t>K. P. </a:t>
            </a:r>
            <a:r>
              <a:rPr lang="en-US" dirty="0" err="1"/>
              <a:t>Pruessmann</a:t>
            </a:r>
            <a:r>
              <a:rPr lang="en-US" dirty="0"/>
              <a:t>, M. </a:t>
            </a:r>
            <a:r>
              <a:rPr lang="en-US" dirty="0" err="1"/>
              <a:t>Weiger</a:t>
            </a:r>
            <a:r>
              <a:rPr lang="en-US" dirty="0"/>
              <a:t>, P. </a:t>
            </a:r>
            <a:r>
              <a:rPr lang="en-US" dirty="0" err="1"/>
              <a:t>Börnert</a:t>
            </a:r>
            <a:r>
              <a:rPr lang="en-US" dirty="0"/>
              <a:t>, and P. Boesiger, “Advances in sensitivity encoding with arbitrary k-space trajectories,” Magnetic resonance in medicine, vol. 46, no. 4, pp. 638–651, 2001.</a:t>
            </a:r>
          </a:p>
          <a:p>
            <a:r>
              <a:rPr lang="en-US" dirty="0"/>
              <a:t>K. L. Wright, J. I. Hamilton, M. A. Griswold, V. </a:t>
            </a:r>
            <a:r>
              <a:rPr lang="en-US" dirty="0" err="1"/>
              <a:t>Gulani</a:t>
            </a:r>
            <a:r>
              <a:rPr lang="en-US" dirty="0"/>
              <a:t>, and N. </a:t>
            </a:r>
            <a:r>
              <a:rPr lang="en-US" dirty="0" err="1"/>
              <a:t>Seiberlich</a:t>
            </a:r>
            <a:r>
              <a:rPr lang="en-US" dirty="0"/>
              <a:t>, “Non-cartesian parallel imaging reconstruction,” Journal of Magnetic Resonance Imaging, vol. 40, no. 5, pp. 1022–1040, 2014.</a:t>
            </a:r>
          </a:p>
          <a:p>
            <a:r>
              <a:rPr lang="en-US" dirty="0"/>
              <a:t>L. Cordero-Grande, R. P. A. Teixeira, E. J. Hughes, J. </a:t>
            </a:r>
            <a:r>
              <a:rPr lang="en-US" dirty="0" err="1"/>
              <a:t>Hutter</a:t>
            </a:r>
            <a:r>
              <a:rPr lang="en-US" dirty="0"/>
              <a:t>, A. N. Price, and J. V. </a:t>
            </a:r>
            <a:r>
              <a:rPr lang="en-US" dirty="0" err="1"/>
              <a:t>Hajnal</a:t>
            </a:r>
            <a:r>
              <a:rPr lang="en-US" dirty="0"/>
              <a:t>, “Sensitivity encoding for aligned </a:t>
            </a:r>
            <a:r>
              <a:rPr lang="en-US" dirty="0" err="1"/>
              <a:t>multishot</a:t>
            </a:r>
            <a:r>
              <a:rPr lang="en-US" dirty="0"/>
              <a:t> magnetic resonance reconstruction,” IEEE Transactions on Computational Imaging, vol. 2, no. 3, pp. 266–280, 2016.</a:t>
            </a:r>
          </a:p>
          <a:p>
            <a:r>
              <a:rPr lang="en-US" dirty="0"/>
              <a:t>L. Cordero-Grande, E. J. Hughes, J. </a:t>
            </a:r>
            <a:r>
              <a:rPr lang="en-US" dirty="0" err="1"/>
              <a:t>Hutter</a:t>
            </a:r>
            <a:r>
              <a:rPr lang="en-US" dirty="0"/>
              <a:t>, A. N. Price, and J. V. </a:t>
            </a:r>
            <a:r>
              <a:rPr lang="en-US" dirty="0" err="1"/>
              <a:t>Hajnal</a:t>
            </a:r>
            <a:r>
              <a:rPr lang="en-US" dirty="0"/>
              <a:t>, “Three-dimensional motion corrected sensitivity encoding reconstruction for multi-shot multi-slice MRI: Application to neonatal brain imaging,” Magnetic resonance in medicine, vol. 79, no. 3, pp. 1365–1376, 2018.</a:t>
            </a:r>
          </a:p>
          <a:p>
            <a:r>
              <a:rPr lang="en-US" dirty="0">
                <a:hlinkClick r:id="rId3" action="ppaction://hlinkfile"/>
              </a:rPr>
              <a:t>mriquestions.com</a:t>
            </a:r>
            <a:endParaRPr lang="en-US" dirty="0"/>
          </a:p>
          <a:p>
            <a:endParaRPr lang="en-US" dirty="0"/>
          </a:p>
          <a:p>
            <a:endParaRPr lang="en-US" dirty="0"/>
          </a:p>
        </p:txBody>
      </p:sp>
    </p:spTree>
    <p:extLst>
      <p:ext uri="{BB962C8B-B14F-4D97-AF65-F5344CB8AC3E}">
        <p14:creationId xmlns:p14="http://schemas.microsoft.com/office/powerpoint/2010/main" val="112782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4482-A606-43A5-8C0E-1DBE424F49FB}"/>
              </a:ext>
            </a:extLst>
          </p:cNvPr>
          <p:cNvSpPr>
            <a:spLocks noGrp="1"/>
          </p:cNvSpPr>
          <p:nvPr>
            <p:ph type="title"/>
          </p:nvPr>
        </p:nvSpPr>
        <p:spPr/>
        <p:txBody>
          <a:bodyPr/>
          <a:lstStyle/>
          <a:p>
            <a:r>
              <a:rPr lang="en-US" dirty="0"/>
              <a:t>k-space</a:t>
            </a:r>
          </a:p>
        </p:txBody>
      </p:sp>
      <p:sp>
        <p:nvSpPr>
          <p:cNvPr id="3" name="Content Placeholder 2">
            <a:extLst>
              <a:ext uri="{FF2B5EF4-FFF2-40B4-BE49-F238E27FC236}">
                <a16:creationId xmlns:a16="http://schemas.microsoft.com/office/drawing/2014/main" id="{09ED7710-3BC9-4041-A609-E744D67DC6AE}"/>
              </a:ext>
            </a:extLst>
          </p:cNvPr>
          <p:cNvSpPr>
            <a:spLocks noGrp="1"/>
          </p:cNvSpPr>
          <p:nvPr>
            <p:ph idx="1"/>
          </p:nvPr>
        </p:nvSpPr>
        <p:spPr>
          <a:xfrm>
            <a:off x="677334" y="3061982"/>
            <a:ext cx="8596668" cy="3305262"/>
          </a:xfrm>
        </p:spPr>
        <p:txBody>
          <a:bodyPr/>
          <a:lstStyle/>
          <a:p>
            <a:r>
              <a:rPr lang="en-US" dirty="0"/>
              <a:t>As a brief aside, the term k-space comes up quite often during this paper, and as it has to do with MRI specifically it deserves some explanation.</a:t>
            </a:r>
          </a:p>
          <a:p>
            <a:r>
              <a:rPr lang="en-US" dirty="0"/>
              <a:t>The k-space is a representation of an MRI image through it’s spatial frequencies, essentially like light before it is focused by a lens like our eyes.</a:t>
            </a:r>
          </a:p>
          <a:p>
            <a:r>
              <a:rPr lang="en-US" dirty="0"/>
              <a:t>Each individual pixel of the k-space image has information corresponding to every pixel in the finished MRI image, and the ‘lens’ that creates the useful MRI images we view from the k-space (or vice-versa) is a Fourier Transform.</a:t>
            </a:r>
          </a:p>
          <a:p>
            <a:r>
              <a:rPr lang="en-US" dirty="0"/>
              <a:t>In this paper, the k-space is used in creating motion-corrupted variants of existing MRI images.</a:t>
            </a:r>
          </a:p>
        </p:txBody>
      </p:sp>
      <p:pic>
        <p:nvPicPr>
          <p:cNvPr id="5" name="Picture 4">
            <a:extLst>
              <a:ext uri="{FF2B5EF4-FFF2-40B4-BE49-F238E27FC236}">
                <a16:creationId xmlns:a16="http://schemas.microsoft.com/office/drawing/2014/main" id="{ECBF0338-1296-4B98-B062-BE05A0F66E44}"/>
              </a:ext>
            </a:extLst>
          </p:cNvPr>
          <p:cNvPicPr>
            <a:picLocks noChangeAspect="1"/>
          </p:cNvPicPr>
          <p:nvPr/>
        </p:nvPicPr>
        <p:blipFill>
          <a:blip r:embed="rId2"/>
          <a:stretch>
            <a:fillRect/>
          </a:stretch>
        </p:blipFill>
        <p:spPr>
          <a:xfrm>
            <a:off x="2917998" y="1008635"/>
            <a:ext cx="4528530" cy="2053347"/>
          </a:xfrm>
          <a:prstGeom prst="rect">
            <a:avLst/>
          </a:prstGeom>
        </p:spPr>
      </p:pic>
    </p:spTree>
    <p:extLst>
      <p:ext uri="{BB962C8B-B14F-4D97-AF65-F5344CB8AC3E}">
        <p14:creationId xmlns:p14="http://schemas.microsoft.com/office/powerpoint/2010/main" val="382609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C1A4-BDCC-44BD-BF3D-5DA9E925C1A1}"/>
              </a:ext>
            </a:extLst>
          </p:cNvPr>
          <p:cNvSpPr>
            <a:spLocks noGrp="1"/>
          </p:cNvSpPr>
          <p:nvPr>
            <p:ph type="title"/>
          </p:nvPr>
        </p:nvSpPr>
        <p:spPr/>
        <p:txBody>
          <a:bodyPr/>
          <a:lstStyle/>
          <a:p>
            <a:r>
              <a:rPr lang="en-US" dirty="0"/>
              <a:t>Background &amp; Previous Work – CG-SENSE</a:t>
            </a:r>
          </a:p>
        </p:txBody>
      </p:sp>
      <p:sp>
        <p:nvSpPr>
          <p:cNvPr id="3" name="Content Placeholder 2">
            <a:extLst>
              <a:ext uri="{FF2B5EF4-FFF2-40B4-BE49-F238E27FC236}">
                <a16:creationId xmlns:a16="http://schemas.microsoft.com/office/drawing/2014/main" id="{CA238449-EF6C-42D5-89FE-E4875FAE457C}"/>
              </a:ext>
            </a:extLst>
          </p:cNvPr>
          <p:cNvSpPr>
            <a:spLocks noGrp="1"/>
          </p:cNvSpPr>
          <p:nvPr>
            <p:ph idx="1"/>
          </p:nvPr>
        </p:nvSpPr>
        <p:spPr/>
        <p:txBody>
          <a:bodyPr>
            <a:normAutofit lnSpcReduction="10000"/>
          </a:bodyPr>
          <a:lstStyle/>
          <a:p>
            <a:r>
              <a:rPr lang="en-US" sz="1400" dirty="0"/>
              <a:t>K. P. </a:t>
            </a:r>
            <a:r>
              <a:rPr lang="en-US" sz="1400" dirty="0" err="1"/>
              <a:t>Pruessmann</a:t>
            </a:r>
            <a:r>
              <a:rPr lang="en-US" sz="1400" dirty="0"/>
              <a:t>, M. </a:t>
            </a:r>
            <a:r>
              <a:rPr lang="en-US" sz="1400" dirty="0" err="1"/>
              <a:t>Weiger</a:t>
            </a:r>
            <a:r>
              <a:rPr lang="en-US" sz="1400" dirty="0"/>
              <a:t>, P. </a:t>
            </a:r>
            <a:r>
              <a:rPr lang="en-US" sz="1400" dirty="0" err="1"/>
              <a:t>Börnert</a:t>
            </a:r>
            <a:r>
              <a:rPr lang="en-US" sz="1400" dirty="0"/>
              <a:t>, and P. Boesiger, “Advances in sensitivity encoding with arbitrary k-space trajectories,” Magnetic resonance in medicine, vol. 46, no. 4, pp. 638–651, 2001.</a:t>
            </a:r>
          </a:p>
          <a:p>
            <a:r>
              <a:rPr lang="en-US" sz="1400" dirty="0"/>
              <a:t>M. R. </a:t>
            </a:r>
            <a:r>
              <a:rPr lang="en-US" sz="1400" dirty="0" err="1"/>
              <a:t>Hestenes</a:t>
            </a:r>
            <a:r>
              <a:rPr lang="en-US" sz="1400" dirty="0"/>
              <a:t> and E. </a:t>
            </a:r>
            <a:r>
              <a:rPr lang="en-US" sz="1400" dirty="0" err="1"/>
              <a:t>Stiefel</a:t>
            </a:r>
            <a:r>
              <a:rPr lang="en-US" sz="1400" dirty="0"/>
              <a:t>, Methods of conjugate gradients for solving linear systems. NBS Washington, DC, 1952, vol. 49, no. 1.</a:t>
            </a:r>
          </a:p>
          <a:p>
            <a:r>
              <a:rPr lang="en-US" sz="1400" dirty="0"/>
              <a:t>K. P. </a:t>
            </a:r>
            <a:r>
              <a:rPr lang="en-US" sz="1400" dirty="0" err="1"/>
              <a:t>Pruessmann</a:t>
            </a:r>
            <a:r>
              <a:rPr lang="en-US" sz="1400" dirty="0"/>
              <a:t>, M. </a:t>
            </a:r>
            <a:r>
              <a:rPr lang="en-US" sz="1400" dirty="0" err="1"/>
              <a:t>Weiger</a:t>
            </a:r>
            <a:r>
              <a:rPr lang="en-US" sz="1400" dirty="0"/>
              <a:t>, M. B. </a:t>
            </a:r>
            <a:r>
              <a:rPr lang="en-US" sz="1400" dirty="0" err="1"/>
              <a:t>Scheidegger</a:t>
            </a:r>
            <a:r>
              <a:rPr lang="en-US" sz="1400" dirty="0"/>
              <a:t>, and P. Boesiger, “Sense: sensitivity encoding for fast MRI,” Magnetic resonance </a:t>
            </a:r>
            <a:r>
              <a:rPr lang="en-US" sz="1400" dirty="0" err="1"/>
              <a:t>inmedicine</a:t>
            </a:r>
            <a:r>
              <a:rPr lang="en-US" sz="1400" dirty="0"/>
              <a:t>, vol. 42, no. 5, pp. 952–962, 1999.</a:t>
            </a:r>
          </a:p>
          <a:p>
            <a:r>
              <a:rPr lang="en-US" sz="1400" dirty="0"/>
              <a:t>K. L. Wright, J. I. Hamilton, M. A. Griswold, V. </a:t>
            </a:r>
            <a:r>
              <a:rPr lang="en-US" sz="1400" dirty="0" err="1"/>
              <a:t>Gulani</a:t>
            </a:r>
            <a:r>
              <a:rPr lang="en-US" sz="1400" dirty="0"/>
              <a:t>, and N. </a:t>
            </a:r>
            <a:r>
              <a:rPr lang="en-US" sz="1400" dirty="0" err="1"/>
              <a:t>Seiberlich</a:t>
            </a:r>
            <a:r>
              <a:rPr lang="en-US" sz="1400" dirty="0"/>
              <a:t>, “Non-cartesian parallel imaging reconstruction,” Journal of Magnetic Resonance Imaging, vol. 40, no. 5, pp. 1022–1040, 2014.</a:t>
            </a:r>
          </a:p>
          <a:p>
            <a:r>
              <a:rPr lang="en-US" dirty="0"/>
              <a:t>Conjugate gradient SENSE (called CG-SENSE by this paper) is fairly important background to this paper, as it deals with reconstructing MRI images from the k-space data, and is used in this paper’s experiments. These four papers contribute the mathematical background they use in this paper to quickly reconstruct MRI images.</a:t>
            </a:r>
          </a:p>
        </p:txBody>
      </p:sp>
    </p:spTree>
    <p:extLst>
      <p:ext uri="{BB962C8B-B14F-4D97-AF65-F5344CB8AC3E}">
        <p14:creationId xmlns:p14="http://schemas.microsoft.com/office/powerpoint/2010/main" val="235847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4B8E-C68E-4E3B-A9CE-E75D7CA910E5}"/>
              </a:ext>
            </a:extLst>
          </p:cNvPr>
          <p:cNvSpPr>
            <a:spLocks noGrp="1"/>
          </p:cNvSpPr>
          <p:nvPr>
            <p:ph type="title"/>
          </p:nvPr>
        </p:nvSpPr>
        <p:spPr/>
        <p:txBody>
          <a:bodyPr/>
          <a:lstStyle/>
          <a:p>
            <a:r>
              <a:rPr lang="en-US" dirty="0"/>
              <a:t>Background &amp; Previous Work - Suitability</a:t>
            </a:r>
          </a:p>
        </p:txBody>
      </p:sp>
      <p:sp>
        <p:nvSpPr>
          <p:cNvPr id="3" name="Content Placeholder 2">
            <a:extLst>
              <a:ext uri="{FF2B5EF4-FFF2-40B4-BE49-F238E27FC236}">
                <a16:creationId xmlns:a16="http://schemas.microsoft.com/office/drawing/2014/main" id="{EBDC55BF-3233-4855-8D8B-3785BB30C809}"/>
              </a:ext>
            </a:extLst>
          </p:cNvPr>
          <p:cNvSpPr>
            <a:spLocks noGrp="1"/>
          </p:cNvSpPr>
          <p:nvPr>
            <p:ph idx="1"/>
          </p:nvPr>
        </p:nvSpPr>
        <p:spPr/>
        <p:txBody>
          <a:bodyPr/>
          <a:lstStyle/>
          <a:p>
            <a:r>
              <a:rPr lang="en-US" dirty="0"/>
              <a:t>S. Latif, M. </a:t>
            </a:r>
            <a:r>
              <a:rPr lang="en-US" dirty="0" err="1"/>
              <a:t>Asim</a:t>
            </a:r>
            <a:r>
              <a:rPr lang="en-US" dirty="0"/>
              <a:t>, M. Usman, J. Qadir, and R. Rana, “Automating motion correction in </a:t>
            </a:r>
            <a:r>
              <a:rPr lang="en-US" dirty="0" err="1"/>
              <a:t>multishot</a:t>
            </a:r>
            <a:r>
              <a:rPr lang="en-US" dirty="0"/>
              <a:t> MRI using generative adversarial </a:t>
            </a:r>
            <a:r>
              <a:rPr lang="en-US" dirty="0" err="1"/>
              <a:t>networks,”MED</a:t>
            </a:r>
            <a:r>
              <a:rPr lang="en-US" dirty="0"/>
              <a:t>-NIPS, 2018.</a:t>
            </a:r>
          </a:p>
          <a:p>
            <a:r>
              <a:rPr lang="en-US" dirty="0"/>
              <a:t>This paper’s immediate predecessor, it first examines the GAN that is the focus of this paper. It runs a few preliminary experiments that show using GAN in this way is viable and could compare well to other existing methods of MRI Motion Correction.</a:t>
            </a:r>
          </a:p>
          <a:p>
            <a:endParaRPr lang="en-US" dirty="0"/>
          </a:p>
        </p:txBody>
      </p:sp>
    </p:spTree>
    <p:extLst>
      <p:ext uri="{BB962C8B-B14F-4D97-AF65-F5344CB8AC3E}">
        <p14:creationId xmlns:p14="http://schemas.microsoft.com/office/powerpoint/2010/main" val="393402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E8C2-53F0-4C59-B32B-7CF3408B8E17}"/>
              </a:ext>
            </a:extLst>
          </p:cNvPr>
          <p:cNvSpPr>
            <a:spLocks noGrp="1"/>
          </p:cNvSpPr>
          <p:nvPr>
            <p:ph type="title"/>
          </p:nvPr>
        </p:nvSpPr>
        <p:spPr>
          <a:xfrm>
            <a:off x="677333" y="609600"/>
            <a:ext cx="9641125" cy="1320800"/>
          </a:xfrm>
        </p:spPr>
        <p:txBody>
          <a:bodyPr>
            <a:normAutofit/>
          </a:bodyPr>
          <a:lstStyle/>
          <a:p>
            <a:r>
              <a:rPr lang="en-US" sz="3200" dirty="0"/>
              <a:t>Background &amp; Previous Work – Motion Correction</a:t>
            </a:r>
          </a:p>
        </p:txBody>
      </p:sp>
      <p:sp>
        <p:nvSpPr>
          <p:cNvPr id="3" name="Content Placeholder 2">
            <a:extLst>
              <a:ext uri="{FF2B5EF4-FFF2-40B4-BE49-F238E27FC236}">
                <a16:creationId xmlns:a16="http://schemas.microsoft.com/office/drawing/2014/main" id="{8620EFDB-955F-4FC1-B30C-0E1B72313713}"/>
              </a:ext>
            </a:extLst>
          </p:cNvPr>
          <p:cNvSpPr>
            <a:spLocks noGrp="1"/>
          </p:cNvSpPr>
          <p:nvPr>
            <p:ph idx="1"/>
          </p:nvPr>
        </p:nvSpPr>
        <p:spPr/>
        <p:txBody>
          <a:bodyPr>
            <a:normAutofit lnSpcReduction="10000"/>
          </a:bodyPr>
          <a:lstStyle/>
          <a:p>
            <a:r>
              <a:rPr lang="en-US" dirty="0"/>
              <a:t>L. Cordero-Grande, R. P. A. Teixeira, E. J. Hughes, J. </a:t>
            </a:r>
            <a:r>
              <a:rPr lang="en-US" dirty="0" err="1"/>
              <a:t>Hutter</a:t>
            </a:r>
            <a:r>
              <a:rPr lang="en-US" dirty="0"/>
              <a:t>, A. N. Price, and J. V. </a:t>
            </a:r>
            <a:r>
              <a:rPr lang="en-US" dirty="0" err="1"/>
              <a:t>Hajnal</a:t>
            </a:r>
            <a:r>
              <a:rPr lang="en-US" dirty="0"/>
              <a:t>, “Sensitivity encoding for aligned </a:t>
            </a:r>
            <a:r>
              <a:rPr lang="en-US" dirty="0" err="1"/>
              <a:t>multishot</a:t>
            </a:r>
            <a:r>
              <a:rPr lang="en-US" dirty="0"/>
              <a:t> magnetic resonance reconstruction,” IEEE Transactions on Computational Imaging, vol. 2, no. 3, pp. 266–280, 2016.</a:t>
            </a:r>
          </a:p>
          <a:p>
            <a:r>
              <a:rPr lang="en-US" dirty="0"/>
              <a:t>L. Cordero-Grande, E. J. Hughes, J. </a:t>
            </a:r>
            <a:r>
              <a:rPr lang="en-US" dirty="0" err="1"/>
              <a:t>Hutter</a:t>
            </a:r>
            <a:r>
              <a:rPr lang="en-US" dirty="0"/>
              <a:t>, A. N. Price, and J. V. </a:t>
            </a:r>
            <a:r>
              <a:rPr lang="en-US" dirty="0" err="1"/>
              <a:t>Hajnal</a:t>
            </a:r>
            <a:r>
              <a:rPr lang="en-US" dirty="0"/>
              <a:t>, “Three-dimensional motion corrected sensitivity encoding reconstruction for multi-shot multi-slice MRI: Application to neonatal brain imaging,” Magnetic resonance in medicine, vol. 79, no. 3, pp. 1365–1376, 2018.</a:t>
            </a:r>
          </a:p>
          <a:p>
            <a:r>
              <a:rPr lang="en-US" dirty="0"/>
              <a:t>Cordero et al., as this paper often refers to their work, is this paper’s primary point of comparison for experimental results. They also aim to correct rigid motion errors in MRIs of the brain, though instead of the GAN deep learning method proposed here, they modify the reconstruction equation and rely on solving a forward model that uses motion estimation.</a:t>
            </a:r>
          </a:p>
        </p:txBody>
      </p:sp>
    </p:spTree>
    <p:extLst>
      <p:ext uri="{BB962C8B-B14F-4D97-AF65-F5344CB8AC3E}">
        <p14:creationId xmlns:p14="http://schemas.microsoft.com/office/powerpoint/2010/main" val="321391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B238459-63FD-4CE0-ADAA-732B0B3F72AF}"/>
              </a:ext>
            </a:extLst>
          </p:cNvPr>
          <p:cNvSpPr>
            <a:spLocks noGrp="1" noChangeArrowheads="1"/>
          </p:cNvSpPr>
          <p:nvPr>
            <p:ph type="title"/>
          </p:nvPr>
        </p:nvSpPr>
        <p:spPr/>
        <p:txBody>
          <a:bodyPr/>
          <a:lstStyle/>
          <a:p>
            <a:pPr eaLnBrk="1" hangingPunct="1"/>
            <a:r>
              <a:rPr lang="en-US" altLang="en-US" dirty="0"/>
              <a:t>Generative Adversarial Networks</a:t>
            </a:r>
          </a:p>
        </p:txBody>
      </p:sp>
      <p:sp>
        <p:nvSpPr>
          <p:cNvPr id="6147" name="Content Placeholder 2">
            <a:extLst>
              <a:ext uri="{FF2B5EF4-FFF2-40B4-BE49-F238E27FC236}">
                <a16:creationId xmlns:a16="http://schemas.microsoft.com/office/drawing/2014/main" id="{9E257183-6519-4656-8EAC-FBE80B8D55C2}"/>
              </a:ext>
            </a:extLst>
          </p:cNvPr>
          <p:cNvSpPr>
            <a:spLocks noGrp="1" noChangeArrowheads="1"/>
          </p:cNvSpPr>
          <p:nvPr>
            <p:ph idx="1"/>
          </p:nvPr>
        </p:nvSpPr>
        <p:spPr/>
        <p:txBody>
          <a:bodyPr/>
          <a:lstStyle/>
          <a:p>
            <a:pPr eaLnBrk="1" hangingPunct="1"/>
            <a:r>
              <a:rPr lang="en-US" altLang="en-US" dirty="0"/>
              <a:t>A Generative Adversarial Network (GAN), functions by setting two or more neural networks against each other in training.</a:t>
            </a:r>
          </a:p>
          <a:p>
            <a:pPr eaLnBrk="1" hangingPunct="1"/>
            <a:r>
              <a:rPr lang="en-US" altLang="en-US" dirty="0"/>
              <a:t>In their original design, the generator network attempts to create fake data matching a profile (art, sound, etc.) and the discriminator network attempts to catch these fakes.</a:t>
            </a:r>
          </a:p>
          <a:p>
            <a:pPr eaLnBrk="1" hangingPunct="1"/>
            <a:r>
              <a:rPr lang="en-US" altLang="en-US" dirty="0"/>
              <a:t>Each component trains against the other, getting better at their respective jobs until eventually the generator learns the pattern of the profile completely. From that point on, it can be used to generate new data.</a:t>
            </a:r>
          </a:p>
          <a:p>
            <a:r>
              <a:rPr lang="en-US" altLang="en-US" dirty="0"/>
              <a:t>This paper uses a variation called </a:t>
            </a:r>
            <a:r>
              <a:rPr lang="en-US" dirty="0"/>
              <a:t>conditional GAN; it takes as input the corrupted MRI images instead of noise, and the goal is to produce a clean image, rather than a completely new image.</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08BA-CFFF-4A24-97BA-BF0EC37D39BD}"/>
              </a:ext>
            </a:extLst>
          </p:cNvPr>
          <p:cNvSpPr>
            <a:spLocks noGrp="1"/>
          </p:cNvSpPr>
          <p:nvPr>
            <p:ph type="title"/>
          </p:nvPr>
        </p:nvSpPr>
        <p:spPr/>
        <p:txBody>
          <a:bodyPr/>
          <a:lstStyle/>
          <a:p>
            <a:r>
              <a:rPr lang="en-US" dirty="0"/>
              <a:t>Technique Overview</a:t>
            </a:r>
          </a:p>
        </p:txBody>
      </p:sp>
      <p:sp>
        <p:nvSpPr>
          <p:cNvPr id="3" name="Content Placeholder 2">
            <a:extLst>
              <a:ext uri="{FF2B5EF4-FFF2-40B4-BE49-F238E27FC236}">
                <a16:creationId xmlns:a16="http://schemas.microsoft.com/office/drawing/2014/main" id="{2E047448-D7DE-4403-9DA2-523A3A63740C}"/>
              </a:ext>
            </a:extLst>
          </p:cNvPr>
          <p:cNvSpPr>
            <a:spLocks noGrp="1"/>
          </p:cNvSpPr>
          <p:nvPr>
            <p:ph idx="1"/>
          </p:nvPr>
        </p:nvSpPr>
        <p:spPr>
          <a:xfrm>
            <a:off x="677333" y="4599992"/>
            <a:ext cx="8684781" cy="1792419"/>
          </a:xfrm>
        </p:spPr>
        <p:txBody>
          <a:bodyPr>
            <a:normAutofit lnSpcReduction="10000"/>
          </a:bodyPr>
          <a:lstStyle/>
          <a:p>
            <a:r>
              <a:rPr lang="en-US" dirty="0"/>
              <a:t>First, the corrupted k-space data is created and reconstructed into an image using CG-SENSE.</a:t>
            </a:r>
          </a:p>
          <a:p>
            <a:r>
              <a:rPr lang="en-US" dirty="0"/>
              <a:t>This image is then fed into the GAN Generator network, which uses it to produce a clean MRI image, and both the Generator’s output and the original clean image are fed to the GAN Discriminator, which attempts to distinguish the two.</a:t>
            </a:r>
          </a:p>
        </p:txBody>
      </p:sp>
      <p:pic>
        <p:nvPicPr>
          <p:cNvPr id="5" name="Picture 4">
            <a:extLst>
              <a:ext uri="{FF2B5EF4-FFF2-40B4-BE49-F238E27FC236}">
                <a16:creationId xmlns:a16="http://schemas.microsoft.com/office/drawing/2014/main" id="{7D97CDB6-9C9C-432B-8D22-03EAC7BFF92E}"/>
              </a:ext>
            </a:extLst>
          </p:cNvPr>
          <p:cNvPicPr>
            <a:picLocks noChangeAspect="1"/>
          </p:cNvPicPr>
          <p:nvPr/>
        </p:nvPicPr>
        <p:blipFill>
          <a:blip r:embed="rId2"/>
          <a:stretch>
            <a:fillRect/>
          </a:stretch>
        </p:blipFill>
        <p:spPr>
          <a:xfrm>
            <a:off x="2690326" y="1525744"/>
            <a:ext cx="6811347" cy="2960640"/>
          </a:xfrm>
          <a:prstGeom prst="rect">
            <a:avLst/>
          </a:prstGeom>
        </p:spPr>
      </p:pic>
    </p:spTree>
    <p:extLst>
      <p:ext uri="{BB962C8B-B14F-4D97-AF65-F5344CB8AC3E}">
        <p14:creationId xmlns:p14="http://schemas.microsoft.com/office/powerpoint/2010/main" val="282547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8CBA-1EF7-46EC-91DC-4BB33474C77B}"/>
              </a:ext>
            </a:extLst>
          </p:cNvPr>
          <p:cNvSpPr>
            <a:spLocks noGrp="1"/>
          </p:cNvSpPr>
          <p:nvPr>
            <p:ph type="title"/>
          </p:nvPr>
        </p:nvSpPr>
        <p:spPr/>
        <p:txBody>
          <a:bodyPr/>
          <a:lstStyle/>
          <a:p>
            <a:r>
              <a:rPr lang="en-US" dirty="0"/>
              <a:t>The GAN Mathematics</a:t>
            </a:r>
          </a:p>
        </p:txBody>
      </p:sp>
      <p:sp>
        <p:nvSpPr>
          <p:cNvPr id="3" name="Content Placeholder 2">
            <a:extLst>
              <a:ext uri="{FF2B5EF4-FFF2-40B4-BE49-F238E27FC236}">
                <a16:creationId xmlns:a16="http://schemas.microsoft.com/office/drawing/2014/main" id="{D8C6866C-8E0E-4DD1-A712-AD5F5C722E89}"/>
              </a:ext>
            </a:extLst>
          </p:cNvPr>
          <p:cNvSpPr>
            <a:spLocks noGrp="1"/>
          </p:cNvSpPr>
          <p:nvPr>
            <p:ph idx="1"/>
          </p:nvPr>
        </p:nvSpPr>
        <p:spPr>
          <a:xfrm>
            <a:off x="677334" y="2733895"/>
            <a:ext cx="9014418" cy="724676"/>
          </a:xfrm>
        </p:spPr>
        <p:txBody>
          <a:bodyPr/>
          <a:lstStyle/>
          <a:p>
            <a:r>
              <a:rPr lang="en-US" dirty="0"/>
              <a:t>A GAN optimization looks like this, the Generator, G, wants to minimize the error the Discriminator, D, finds in its results, while D attempts to maximize.</a:t>
            </a:r>
          </a:p>
        </p:txBody>
      </p:sp>
      <p:pic>
        <p:nvPicPr>
          <p:cNvPr id="7" name="Picture 6">
            <a:extLst>
              <a:ext uri="{FF2B5EF4-FFF2-40B4-BE49-F238E27FC236}">
                <a16:creationId xmlns:a16="http://schemas.microsoft.com/office/drawing/2014/main" id="{1FB3720D-684B-4A8A-8C7C-42D6053B16CE}"/>
              </a:ext>
            </a:extLst>
          </p:cNvPr>
          <p:cNvPicPr>
            <a:picLocks noChangeAspect="1"/>
          </p:cNvPicPr>
          <p:nvPr/>
        </p:nvPicPr>
        <p:blipFill>
          <a:blip r:embed="rId2"/>
          <a:stretch>
            <a:fillRect/>
          </a:stretch>
        </p:blipFill>
        <p:spPr>
          <a:xfrm>
            <a:off x="2465299" y="2191665"/>
            <a:ext cx="4854102" cy="448744"/>
          </a:xfrm>
          <a:prstGeom prst="rect">
            <a:avLst/>
          </a:prstGeom>
        </p:spPr>
      </p:pic>
      <p:pic>
        <p:nvPicPr>
          <p:cNvPr id="9" name="Picture 8">
            <a:extLst>
              <a:ext uri="{FF2B5EF4-FFF2-40B4-BE49-F238E27FC236}">
                <a16:creationId xmlns:a16="http://schemas.microsoft.com/office/drawing/2014/main" id="{8DE6F25B-7B3E-4301-A286-9E407A1A90D7}"/>
              </a:ext>
            </a:extLst>
          </p:cNvPr>
          <p:cNvPicPr>
            <a:picLocks noChangeAspect="1"/>
          </p:cNvPicPr>
          <p:nvPr/>
        </p:nvPicPr>
        <p:blipFill>
          <a:blip r:embed="rId3"/>
          <a:stretch>
            <a:fillRect/>
          </a:stretch>
        </p:blipFill>
        <p:spPr>
          <a:xfrm>
            <a:off x="1830716" y="3565644"/>
            <a:ext cx="2591162" cy="381053"/>
          </a:xfrm>
          <a:prstGeom prst="rect">
            <a:avLst/>
          </a:prstGeom>
        </p:spPr>
      </p:pic>
      <p:pic>
        <p:nvPicPr>
          <p:cNvPr id="11" name="Picture 10">
            <a:extLst>
              <a:ext uri="{FF2B5EF4-FFF2-40B4-BE49-F238E27FC236}">
                <a16:creationId xmlns:a16="http://schemas.microsoft.com/office/drawing/2014/main" id="{441F60B6-6079-4F69-B498-D2B0F3511648}"/>
              </a:ext>
            </a:extLst>
          </p:cNvPr>
          <p:cNvPicPr>
            <a:picLocks noChangeAspect="1"/>
          </p:cNvPicPr>
          <p:nvPr/>
        </p:nvPicPr>
        <p:blipFill>
          <a:blip r:embed="rId4"/>
          <a:stretch>
            <a:fillRect/>
          </a:stretch>
        </p:blipFill>
        <p:spPr>
          <a:xfrm>
            <a:off x="5184543" y="3508486"/>
            <a:ext cx="3096057" cy="438211"/>
          </a:xfrm>
          <a:prstGeom prst="rect">
            <a:avLst/>
          </a:prstGeom>
        </p:spPr>
      </p:pic>
      <p:pic>
        <p:nvPicPr>
          <p:cNvPr id="13" name="Picture 12">
            <a:extLst>
              <a:ext uri="{FF2B5EF4-FFF2-40B4-BE49-F238E27FC236}">
                <a16:creationId xmlns:a16="http://schemas.microsoft.com/office/drawing/2014/main" id="{3E8B8DE4-5747-478F-949E-0278BC4C273A}"/>
              </a:ext>
            </a:extLst>
          </p:cNvPr>
          <p:cNvPicPr>
            <a:picLocks noChangeAspect="1"/>
          </p:cNvPicPr>
          <p:nvPr/>
        </p:nvPicPr>
        <p:blipFill>
          <a:blip r:embed="rId5"/>
          <a:stretch>
            <a:fillRect/>
          </a:stretch>
        </p:blipFill>
        <p:spPr>
          <a:xfrm>
            <a:off x="3892086" y="3987318"/>
            <a:ext cx="2000529" cy="419158"/>
          </a:xfrm>
          <a:prstGeom prst="rect">
            <a:avLst/>
          </a:prstGeom>
        </p:spPr>
      </p:pic>
      <p:sp>
        <p:nvSpPr>
          <p:cNvPr id="14" name="Content Placeholder 2">
            <a:extLst>
              <a:ext uri="{FF2B5EF4-FFF2-40B4-BE49-F238E27FC236}">
                <a16:creationId xmlns:a16="http://schemas.microsoft.com/office/drawing/2014/main" id="{4E0663DA-0162-4B48-88E8-A68B98BDAC7B}"/>
              </a:ext>
            </a:extLst>
          </p:cNvPr>
          <p:cNvSpPr txBox="1">
            <a:spLocks/>
          </p:cNvSpPr>
          <p:nvPr/>
        </p:nvSpPr>
        <p:spPr>
          <a:xfrm>
            <a:off x="677333" y="4601775"/>
            <a:ext cx="9014417" cy="13208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Their Generator’s loss function takes into account not only the results of the discriminator, but also the correlation to the original image.</a:t>
            </a:r>
          </a:p>
          <a:p>
            <a:r>
              <a:rPr lang="el-GR" dirty="0"/>
              <a:t>λ</a:t>
            </a:r>
            <a:r>
              <a:rPr lang="en-US" dirty="0"/>
              <a:t> controls the weight of each loss term, they choose to set it to 0.01</a:t>
            </a:r>
          </a:p>
        </p:txBody>
      </p:sp>
    </p:spTree>
    <p:extLst>
      <p:ext uri="{BB962C8B-B14F-4D97-AF65-F5344CB8AC3E}">
        <p14:creationId xmlns:p14="http://schemas.microsoft.com/office/powerpoint/2010/main" val="20943155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1374</TotalTime>
  <Words>2225</Words>
  <Application>Microsoft Office PowerPoint</Application>
  <PresentationFormat>Widescreen</PresentationFormat>
  <Paragraphs>96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Trebuchet MS</vt:lpstr>
      <vt:lpstr>Wingdings 3</vt:lpstr>
      <vt:lpstr>Facet</vt:lpstr>
      <vt:lpstr>Motion Corrected Multishot MRI Reconstruction Using Generative Networks with Sensitivity Encoding</vt:lpstr>
      <vt:lpstr>Motion Corrected Multishot MRI Reconstruction</vt:lpstr>
      <vt:lpstr>k-space</vt:lpstr>
      <vt:lpstr>Background &amp; Previous Work – CG-SENSE</vt:lpstr>
      <vt:lpstr>Background &amp; Previous Work - Suitability</vt:lpstr>
      <vt:lpstr>Background &amp; Previous Work – Motion Correction</vt:lpstr>
      <vt:lpstr>Generative Adversarial Networks</vt:lpstr>
      <vt:lpstr>Technique Overview</vt:lpstr>
      <vt:lpstr>The GAN Mathematics</vt:lpstr>
      <vt:lpstr>Creating Corrupted Images</vt:lpstr>
      <vt:lpstr>Creating Corrupted Images</vt:lpstr>
      <vt:lpstr>CG-SENSE Reconstruction</vt:lpstr>
      <vt:lpstr>Experimental Setup - Data</vt:lpstr>
      <vt:lpstr>Experimental Setup - Network</vt:lpstr>
      <vt:lpstr>Experimental Setup - Training</vt:lpstr>
      <vt:lpstr>Results - Measures</vt:lpstr>
      <vt:lpstr>Results - Effectiveness</vt:lpstr>
      <vt:lpstr>Results - Effectiveness</vt:lpstr>
      <vt:lpstr>Results - Effectiveness</vt:lpstr>
      <vt:lpstr>Results - Effectiveness</vt:lpstr>
      <vt:lpstr>Results - Speed</vt:lpstr>
      <vt:lpstr>Conclusions &amp; Future Work</vt:lpstr>
      <vt:lpstr>Questions?</vt:lpstr>
      <vt:lpstr>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Corrected Multishot MRI Reconstruction Using Generative Networks with Sensitivity Encoding</dc:title>
  <dc:creator>Me</dc:creator>
  <cp:lastModifiedBy>Me</cp:lastModifiedBy>
  <cp:revision>97</cp:revision>
  <dcterms:created xsi:type="dcterms:W3CDTF">2019-03-09T21:11:07Z</dcterms:created>
  <dcterms:modified xsi:type="dcterms:W3CDTF">2019-03-10T20:48:39Z</dcterms:modified>
</cp:coreProperties>
</file>